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9"/>
  </p:notesMasterIdLst>
  <p:sldIdLst>
    <p:sldId id="859" r:id="rId2"/>
    <p:sldId id="1145" r:id="rId3"/>
    <p:sldId id="1146" r:id="rId4"/>
    <p:sldId id="1173" r:id="rId5"/>
    <p:sldId id="1211" r:id="rId6"/>
    <p:sldId id="1175" r:id="rId7"/>
    <p:sldId id="1147" r:id="rId8"/>
    <p:sldId id="1176" r:id="rId9"/>
    <p:sldId id="1148" r:id="rId10"/>
    <p:sldId id="1177" r:id="rId11"/>
    <p:sldId id="1149" r:id="rId12"/>
    <p:sldId id="1178" r:id="rId13"/>
    <p:sldId id="1179" r:id="rId14"/>
    <p:sldId id="1150" r:id="rId15"/>
    <p:sldId id="1180" r:id="rId16"/>
    <p:sldId id="1212" r:id="rId17"/>
    <p:sldId id="1141" r:id="rId18"/>
    <p:sldId id="1151" r:id="rId19"/>
    <p:sldId id="1181" r:id="rId20"/>
    <p:sldId id="1152" r:id="rId21"/>
    <p:sldId id="1182" r:id="rId22"/>
    <p:sldId id="1153" r:id="rId23"/>
    <p:sldId id="1183" r:id="rId24"/>
    <p:sldId id="1213" r:id="rId25"/>
    <p:sldId id="1154" r:id="rId26"/>
    <p:sldId id="1184" r:id="rId27"/>
    <p:sldId id="1155" r:id="rId28"/>
    <p:sldId id="1185" r:id="rId29"/>
    <p:sldId id="1214" r:id="rId30"/>
    <p:sldId id="1186" r:id="rId31"/>
    <p:sldId id="1156" r:id="rId32"/>
    <p:sldId id="1187" r:id="rId33"/>
    <p:sldId id="1157" r:id="rId34"/>
    <p:sldId id="1158" r:id="rId35"/>
    <p:sldId id="1159" r:id="rId36"/>
    <p:sldId id="1215" r:id="rId37"/>
    <p:sldId id="1160" r:id="rId38"/>
    <p:sldId id="1190" r:id="rId39"/>
    <p:sldId id="1191" r:id="rId40"/>
    <p:sldId id="1161" r:id="rId41"/>
    <p:sldId id="1200" r:id="rId42"/>
    <p:sldId id="1162" r:id="rId43"/>
    <p:sldId id="1163" r:id="rId44"/>
    <p:sldId id="1164" r:id="rId45"/>
    <p:sldId id="1165" r:id="rId46"/>
    <p:sldId id="1193" r:id="rId47"/>
    <p:sldId id="1166" r:id="rId48"/>
    <p:sldId id="1194" r:id="rId49"/>
    <p:sldId id="1167" r:id="rId50"/>
    <p:sldId id="1203" r:id="rId51"/>
    <p:sldId id="1204" r:id="rId52"/>
    <p:sldId id="1168" r:id="rId53"/>
    <p:sldId id="1169" r:id="rId54"/>
    <p:sldId id="1205" r:id="rId55"/>
    <p:sldId id="1170" r:id="rId56"/>
    <p:sldId id="1171" r:id="rId57"/>
    <p:sldId id="1210" r:id="rId5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3" d="100"/>
          <a:sy n="113" d="100"/>
        </p:scale>
        <p:origin x="306"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45303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期末提优测评卷（二）</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2862322"/>
          </a:xfrm>
        </p:spPr>
        <p:txBody>
          <a:bodyPr/>
          <a:lstStyle/>
          <a:p>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en-US" altLang="zh-CN">
                <a:latin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白气</a:t>
            </a:r>
            <a:r>
              <a:rPr lang="en-US" altLang="zh-CN">
                <a:latin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是小水滴，是由水池里的水吸热汽化成水蒸气上升后遇冷液化形成的，</a:t>
            </a:r>
            <a:r>
              <a:rPr lang="en-US" altLang="zh-CN">
                <a:latin typeface="Times New Roman" panose="02020603050405020304" pitchFamily="18" charset="0"/>
                <a:ea typeface="宋体" panose="02010600030101010101" pitchFamily="2" charset="-122"/>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错误；火箭升空消耗燃料，燃料燃烧释放的内能转化为使火箭升空的机械能，</a:t>
            </a:r>
            <a:r>
              <a:rPr lang="en-US" altLang="zh-CN">
                <a:latin typeface="Times New Roman" panose="02020603050405020304" pitchFamily="18" charset="0"/>
                <a:ea typeface="宋体" panose="02010600030101010101" pitchFamily="2" charset="-122"/>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错误；热值是指单位质量的某种燃料完全燃烧放出的热量，反映了燃料燃烧放热的能力，与质量无关，</a:t>
            </a:r>
            <a:r>
              <a:rPr lang="en-US" altLang="zh-CN">
                <a:latin typeface="Times New Roman" panose="02020603050405020304" pitchFamily="18" charset="0"/>
                <a:ea typeface="宋体" panose="02010600030101010101" pitchFamily="2" charset="-122"/>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正确；火箭发动机工作过程中总是存在热量的损失，发动机的效率永远小于</a:t>
            </a:r>
            <a:r>
              <a:rPr lang="en-US" altLang="zh-CN">
                <a:latin typeface="Times New Roman" panose="02020603050405020304" pitchFamily="18" charset="0"/>
                <a:ea typeface="宋体" panose="02010600030101010101" pitchFamily="2" charset="-122"/>
              </a:rPr>
              <a:t>100</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宋体" panose="02010600030101010101" pitchFamily="2" charset="-122"/>
                <a:cs typeface="Times New Roman" panose="02020603050405020304" pitchFamily="18" charset="0"/>
              </a:rPr>
              <a:t>.</a:t>
            </a:r>
            <a:endParaRPr lang="zh-CN" altLang="en-US"/>
          </a:p>
        </p:txBody>
      </p:sp>
      <p:pic>
        <p:nvPicPr>
          <p:cNvPr id="3" name="gyc490.jpg" descr="id:2147490262;FounderCES"/>
          <p:cNvPicPr/>
          <p:nvPr/>
        </p:nvPicPr>
        <p:blipFill>
          <a:blip r:embed="rId2"/>
          <a:stretch>
            <a:fillRect/>
          </a:stretch>
        </p:blipFill>
        <p:spPr>
          <a:xfrm>
            <a:off x="4871070" y="3501008"/>
            <a:ext cx="1944216" cy="2232248"/>
          </a:xfrm>
          <a:prstGeom prst="rect">
            <a:avLst/>
          </a:prstGeom>
        </p:spPr>
      </p:pic>
      <p:sp>
        <p:nvSpPr>
          <p:cNvPr id="4" name="矩形 3"/>
          <p:cNvSpPr/>
          <p:nvPr/>
        </p:nvSpPr>
        <p:spPr>
          <a:xfrm>
            <a:off x="5058494" y="5521123"/>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cs typeface="Times New Roman" panose="02020603050405020304" pitchFamily="18" charset="0"/>
              </a:rPr>
              <a:t>4</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0909"/>
            <a:ext cx="11485848" cy="452431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一辆汽车使用的是四冲程内燃机，如图甲所示是内燃机的一个冲程，该汽车以恒定的功率在水平公路上做直线运动，其速度随时间变化的关系如图乙所示，汽车在行驶过程中所受阻力不变，为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4 000 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内燃机的效率为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％，汽油的热值为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下列有关叙述正确的是（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图甲冲程中内能转化为机械能</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汽车一直做匀速直线运动</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内汽车牵引力所做的功为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需要燃烧约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汽油才能使汽车完成前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的运动</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r45.jpg"/>
          <p:cNvPicPr/>
          <p:nvPr/>
        </p:nvPicPr>
        <p:blipFill>
          <a:blip r:embed="rId2"/>
          <a:stretch>
            <a:fillRect/>
          </a:stretch>
        </p:blipFill>
        <p:spPr>
          <a:xfrm>
            <a:off x="7841400" y="2780928"/>
            <a:ext cx="1260140" cy="1584176"/>
          </a:xfrm>
          <a:prstGeom prst="rect">
            <a:avLst/>
          </a:prstGeom>
        </p:spPr>
      </p:pic>
      <p:pic>
        <p:nvPicPr>
          <p:cNvPr id="4" name="tr46.jpg"/>
          <p:cNvPicPr/>
          <p:nvPr/>
        </p:nvPicPr>
        <p:blipFill>
          <a:blip r:embed="rId3"/>
          <a:stretch>
            <a:fillRect/>
          </a:stretch>
        </p:blipFill>
        <p:spPr>
          <a:xfrm>
            <a:off x="9945212" y="2924944"/>
            <a:ext cx="1901490" cy="1440160"/>
          </a:xfrm>
          <a:prstGeom prst="rect">
            <a:avLst/>
          </a:prstGeom>
        </p:spPr>
      </p:pic>
      <p:sp>
        <p:nvSpPr>
          <p:cNvPr id="5" name="矩形 4"/>
          <p:cNvSpPr/>
          <p:nvPr/>
        </p:nvSpPr>
        <p:spPr>
          <a:xfrm>
            <a:off x="8208007" y="4221088"/>
            <a:ext cx="526926" cy="559769"/>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6" name="矩形 5"/>
          <p:cNvSpPr/>
          <p:nvPr/>
        </p:nvSpPr>
        <p:spPr>
          <a:xfrm>
            <a:off x="10649735" y="4219044"/>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7" name="矩形 6"/>
          <p:cNvSpPr/>
          <p:nvPr/>
        </p:nvSpPr>
        <p:spPr>
          <a:xfrm>
            <a:off x="9208300" y="4688135"/>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5</a:t>
            </a:r>
            <a:r>
              <a:rPr lang="zh-CN" altLang="zh-CN" sz="2400" b="0">
                <a:solidFill>
                  <a:srgbClr val="000000"/>
                </a:solidFill>
                <a:latin typeface="+mn-ea"/>
                <a:ea typeface="+mn-ea"/>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
        <p:nvSpPr>
          <p:cNvPr id="9" name="矩形 8"/>
          <p:cNvSpPr/>
          <p:nvPr/>
        </p:nvSpPr>
        <p:spPr>
          <a:xfrm>
            <a:off x="3887522" y="2679303"/>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57306"/>
            <a:ext cx="11485848" cy="3416320"/>
          </a:xfrm>
        </p:spPr>
        <p:txBody>
          <a:bodyPr/>
          <a:lstStyle/>
          <a:p>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由题图甲可知，两个气门都是闭合的，活塞上行，为压缩冲程，该过程中机械能转化为内能，故</a:t>
            </a:r>
            <a:r>
              <a:rPr lang="en-US" altLang="zh-CN">
                <a:latin typeface="Times New Roman" panose="02020603050405020304" pitchFamily="18" charset="0"/>
                <a:ea typeface="宋体" panose="02010600030101010101" pitchFamily="2" charset="-122"/>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错误；由题图乙的</a:t>
            </a:r>
            <a:r>
              <a:rPr lang="en-US" altLang="zh-CN" i="1">
                <a:latin typeface="Book Antiqua" panose="02040602050305030304" pitchFamily="18" charset="0"/>
                <a:ea typeface="宋体" panose="02010600030101010101" pitchFamily="2" charset="-122"/>
              </a:rPr>
              <a:t>v</a:t>
            </a:r>
            <a:r>
              <a:rPr lang="en-US" altLang="zh-CN">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图像可知，</a:t>
            </a:r>
            <a:r>
              <a:rPr lang="en-US" altLang="zh-CN">
                <a:latin typeface="Times New Roman" panose="02020603050405020304" pitchFamily="18" charset="0"/>
                <a:ea typeface="宋体" panose="02010600030101010101" pitchFamily="2" charset="-122"/>
              </a:rPr>
              <a:t>0</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10 s</a:t>
            </a:r>
            <a:r>
              <a:rPr lang="zh-CN" altLang="zh-CN">
                <a:latin typeface="Times New Roman" panose="02020603050405020304" pitchFamily="18" charset="0"/>
                <a:ea typeface="宋体" panose="02010600030101010101" pitchFamily="2" charset="-122"/>
                <a:cs typeface="Times New Roman" panose="02020603050405020304" pitchFamily="18" charset="0"/>
              </a:rPr>
              <a:t>内汽车做加速运动，</a:t>
            </a:r>
            <a:r>
              <a:rPr lang="en-US" altLang="zh-CN">
                <a:latin typeface="Times New Roman" panose="02020603050405020304" pitchFamily="18" charset="0"/>
                <a:ea typeface="宋体" panose="02010600030101010101" pitchFamily="2" charset="-122"/>
              </a:rPr>
              <a:t>10s</a:t>
            </a:r>
            <a:r>
              <a:rPr lang="zh-CN" altLang="zh-CN">
                <a:latin typeface="Times New Roman" panose="02020603050405020304" pitchFamily="18" charset="0"/>
                <a:ea typeface="宋体" panose="02010600030101010101" pitchFamily="2" charset="-122"/>
                <a:cs typeface="Times New Roman" panose="02020603050405020304" pitchFamily="18" charset="0"/>
              </a:rPr>
              <a:t>后做匀速直线运动，即汽车不是一直做匀速直线运动，故</a:t>
            </a:r>
            <a:r>
              <a:rPr lang="en-US" altLang="zh-CN">
                <a:latin typeface="Times New Roman" panose="02020603050405020304" pitchFamily="18" charset="0"/>
                <a:ea typeface="宋体" panose="02010600030101010101" pitchFamily="2" charset="-122"/>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错误；由图乙可知，</a:t>
            </a:r>
            <a:r>
              <a:rPr lang="en-US" altLang="zh-CN">
                <a:latin typeface="Times New Roman" panose="02020603050405020304" pitchFamily="18" charset="0"/>
                <a:ea typeface="宋体" panose="02010600030101010101" pitchFamily="2" charset="-122"/>
              </a:rPr>
              <a:t>10s</a:t>
            </a:r>
            <a:r>
              <a:rPr lang="zh-CN" altLang="zh-CN">
                <a:latin typeface="Times New Roman" panose="02020603050405020304" pitchFamily="18" charset="0"/>
                <a:ea typeface="宋体" panose="02010600030101010101" pitchFamily="2" charset="-122"/>
                <a:cs typeface="Times New Roman" panose="02020603050405020304" pitchFamily="18" charset="0"/>
              </a:rPr>
              <a:t>后汽车做匀速直线运动，速度为</a:t>
            </a:r>
            <a:r>
              <a:rPr lang="en-US" altLang="zh-CN" i="1">
                <a:latin typeface="Book Antiqua" panose="02040602050305030304" pitchFamily="18" charset="0"/>
                <a:ea typeface="宋体" panose="02010600030101010101" pitchFamily="2" charset="-122"/>
              </a:rPr>
              <a:t>v</a:t>
            </a:r>
            <a:r>
              <a:rPr lang="zh-CN" altLang="zh-CN">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20 m/s</a:t>
            </a:r>
            <a:r>
              <a:rPr lang="zh-CN" altLang="zh-CN">
                <a:latin typeface="Times New Roman" panose="02020603050405020304" pitchFamily="18" charset="0"/>
                <a:ea typeface="宋体" panose="02010600030101010101" pitchFamily="2" charset="-122"/>
                <a:cs typeface="Times New Roman" panose="02020603050405020304" pitchFamily="18" charset="0"/>
              </a:rPr>
              <a:t>，由二力平衡条件可得，此时汽车受到的牵引力</a:t>
            </a:r>
            <a:r>
              <a:rPr lang="en-US" altLang="zh-CN" i="1">
                <a:latin typeface="Times New Roman" panose="02020603050405020304" pitchFamily="18" charset="0"/>
                <a:ea typeface="宋体" panose="02010600030101010101" pitchFamily="2" charset="-122"/>
              </a:rPr>
              <a:t>F</a:t>
            </a:r>
            <a:r>
              <a:rPr lang="zh-CN" altLang="zh-CN">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rPr>
              <a:t>f</a:t>
            </a:r>
            <a:r>
              <a:rPr lang="zh-CN" altLang="zh-CN">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4 000 N</a:t>
            </a:r>
            <a:r>
              <a:rPr lang="zh-CN" altLang="zh-CN">
                <a:latin typeface="Times New Roman" panose="02020603050405020304" pitchFamily="18" charset="0"/>
                <a:ea typeface="宋体" panose="02010600030101010101" pitchFamily="2" charset="-122"/>
                <a:cs typeface="Times New Roman" panose="02020603050405020304" pitchFamily="18" charset="0"/>
              </a:rPr>
              <a:t>，此过程中汽车发动机的功率</a:t>
            </a:r>
            <a:r>
              <a:rPr lang="en-US" altLang="zh-CN" i="1">
                <a:latin typeface="Times New Roman" panose="02020603050405020304" pitchFamily="18" charset="0"/>
                <a:ea typeface="宋体" panose="02010600030101010101" pitchFamily="2" charset="-122"/>
              </a:rPr>
              <a:t>P</a:t>
            </a:r>
            <a:r>
              <a:rPr lang="zh-CN" altLang="zh-CN">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rPr>
              <a:t>F</a:t>
            </a:r>
            <a:r>
              <a:rPr lang="en-US" altLang="zh-CN" i="1">
                <a:latin typeface="Book Antiqua" panose="02040602050305030304" pitchFamily="18" charset="0"/>
                <a:ea typeface="宋体" panose="02010600030101010101" pitchFamily="2" charset="-122"/>
              </a:rPr>
              <a:t>v</a:t>
            </a:r>
            <a:r>
              <a:rPr lang="zh-CN" altLang="zh-CN">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4 000 N</a:t>
            </a:r>
            <a:r>
              <a:rPr lang="en-US" altLang="zh-CN">
                <a:latin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20 m/s</a:t>
            </a:r>
            <a:r>
              <a:rPr lang="zh-CN" altLang="zh-CN">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8</a:t>
            </a:r>
            <a:r>
              <a:rPr lang="en-US" altLang="zh-CN">
                <a:latin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10</a:t>
            </a:r>
            <a:r>
              <a:rPr lang="en-US" altLang="zh-CN" baseline="30000">
                <a:latin typeface="Times New Roman" panose="02020603050405020304" pitchFamily="18" charset="0"/>
                <a:ea typeface="宋体" panose="02010600030101010101" pitchFamily="2" charset="-122"/>
              </a:rPr>
              <a:t>4</a:t>
            </a:r>
            <a:r>
              <a:rPr lang="en-US" altLang="zh-CN">
                <a:latin typeface="Times New Roman" panose="02020603050405020304" pitchFamily="18" charset="0"/>
                <a:ea typeface="宋体" panose="02010600030101010101" pitchFamily="2" charset="-122"/>
              </a:rPr>
              <a:t> W</a:t>
            </a:r>
            <a:r>
              <a:rPr lang="zh-CN" altLang="zh-CN">
                <a:latin typeface="Times New Roman" panose="02020603050405020304" pitchFamily="18" charset="0"/>
                <a:ea typeface="宋体" panose="02010600030101010101" pitchFamily="2" charset="-122"/>
                <a:cs typeface="Times New Roman" panose="02020603050405020304" pitchFamily="18" charset="0"/>
              </a:rPr>
              <a:t>，由题知，汽车以恒定的功率在平直的公路上做直线运动，</a:t>
            </a:r>
            <a:endParaRPr lang="zh-CN" altLang="en-US"/>
          </a:p>
        </p:txBody>
      </p:sp>
      <p:pic>
        <p:nvPicPr>
          <p:cNvPr id="3" name="tr45.jpg"/>
          <p:cNvPicPr/>
          <p:nvPr/>
        </p:nvPicPr>
        <p:blipFill>
          <a:blip r:embed="rId2"/>
          <a:stretch>
            <a:fillRect/>
          </a:stretch>
        </p:blipFill>
        <p:spPr>
          <a:xfrm>
            <a:off x="3343321" y="3989475"/>
            <a:ext cx="1398261" cy="1757814"/>
          </a:xfrm>
          <a:prstGeom prst="rect">
            <a:avLst/>
          </a:prstGeom>
        </p:spPr>
      </p:pic>
      <p:pic>
        <p:nvPicPr>
          <p:cNvPr id="4" name="tr46.jpg"/>
          <p:cNvPicPr/>
          <p:nvPr/>
        </p:nvPicPr>
        <p:blipFill>
          <a:blip r:embed="rId3"/>
          <a:stretch>
            <a:fillRect/>
          </a:stretch>
        </p:blipFill>
        <p:spPr>
          <a:xfrm>
            <a:off x="5447134" y="4149276"/>
            <a:ext cx="2109908" cy="1598013"/>
          </a:xfrm>
          <a:prstGeom prst="rect">
            <a:avLst/>
          </a:prstGeom>
        </p:spPr>
      </p:pic>
      <p:sp>
        <p:nvSpPr>
          <p:cNvPr id="5" name="矩形 4"/>
          <p:cNvSpPr/>
          <p:nvPr/>
        </p:nvSpPr>
        <p:spPr>
          <a:xfrm>
            <a:off x="3797494" y="5726925"/>
            <a:ext cx="526926" cy="559769"/>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6" name="矩形 5"/>
          <p:cNvSpPr/>
          <p:nvPr/>
        </p:nvSpPr>
        <p:spPr>
          <a:xfrm>
            <a:off x="6239222" y="5724881"/>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7" name="矩形 6"/>
          <p:cNvSpPr/>
          <p:nvPr/>
        </p:nvSpPr>
        <p:spPr>
          <a:xfrm>
            <a:off x="4425006" y="6048047"/>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5</a:t>
            </a:r>
            <a:r>
              <a:rPr lang="zh-CN" altLang="zh-CN" sz="2400" b="0">
                <a:solidFill>
                  <a:srgbClr val="000000"/>
                </a:solidFill>
                <a:latin typeface="+mn-ea"/>
                <a:ea typeface="+mn-ea"/>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406574" y="764704"/>
                <a:ext cx="11485848" cy="3260380"/>
              </a:xfrm>
            </p:spPr>
            <p:txBody>
              <a:bodyPr/>
              <a:lstStyle/>
              <a:p>
                <a:r>
                  <a:rPr lang="zh-CN" altLang="zh-CN">
                    <a:latin typeface="Times New Roman" panose="02020603050405020304" pitchFamily="18" charset="0"/>
                    <a:ea typeface="宋体" panose="02010600030101010101" pitchFamily="2" charset="-122"/>
                    <a:cs typeface="Times New Roman" panose="02020603050405020304" pitchFamily="18" charset="0"/>
                  </a:rPr>
                  <a:t>则在</a:t>
                </a:r>
                <a:r>
                  <a:rPr lang="en-US" altLang="zh-CN">
                    <a:latin typeface="Times New Roman" panose="02020603050405020304" pitchFamily="18" charset="0"/>
                    <a:ea typeface="宋体" panose="02010600030101010101" pitchFamily="2" charset="-122"/>
                  </a:rPr>
                  <a:t>0</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20 s</a:t>
                </a:r>
                <a:r>
                  <a:rPr lang="zh-CN" altLang="zh-CN">
                    <a:latin typeface="Times New Roman" panose="02020603050405020304" pitchFamily="18" charset="0"/>
                    <a:ea typeface="宋体" panose="02010600030101010101" pitchFamily="2" charset="-122"/>
                    <a:cs typeface="Times New Roman" panose="02020603050405020304" pitchFamily="18" charset="0"/>
                  </a:rPr>
                  <a:t>内汽车牵引力所做的功</a:t>
                </a:r>
                <a:r>
                  <a:rPr lang="en-US" altLang="zh-CN" i="1">
                    <a:latin typeface="Times New Roman" panose="02020603050405020304" pitchFamily="18" charset="0"/>
                    <a:ea typeface="宋体" panose="02010600030101010101" pitchFamily="2" charset="-122"/>
                  </a:rPr>
                  <a:t>W</a:t>
                </a:r>
                <a:r>
                  <a:rPr lang="zh-CN" altLang="zh-CN">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rPr>
                  <a:t>Pt'</a:t>
                </a:r>
                <a:r>
                  <a:rPr lang="zh-CN" altLang="zh-CN">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8</a:t>
                </a:r>
                <a:r>
                  <a:rPr lang="en-US" altLang="zh-CN">
                    <a:latin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10</a:t>
                </a:r>
                <a:r>
                  <a:rPr lang="en-US" altLang="zh-CN" baseline="30000">
                    <a:latin typeface="Times New Roman" panose="02020603050405020304" pitchFamily="18" charset="0"/>
                    <a:ea typeface="宋体" panose="02010600030101010101" pitchFamily="2" charset="-122"/>
                  </a:rPr>
                  <a:t>4</a:t>
                </a:r>
                <a:r>
                  <a:rPr lang="en-US" altLang="zh-CN">
                    <a:latin typeface="Times New Roman" panose="02020603050405020304" pitchFamily="18" charset="0"/>
                    <a:ea typeface="宋体" panose="02010600030101010101" pitchFamily="2" charset="-122"/>
                  </a:rPr>
                  <a:t> W</a:t>
                </a:r>
                <a:r>
                  <a:rPr lang="en-US" altLang="zh-CN">
                    <a:latin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20 s</a:t>
                </a:r>
                <a:r>
                  <a:rPr lang="zh-CN" altLang="zh-CN">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1.6</a:t>
                </a:r>
                <a:r>
                  <a:rPr lang="en-US" altLang="zh-CN">
                    <a:latin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10</a:t>
                </a:r>
                <a:r>
                  <a:rPr lang="en-US" altLang="zh-CN" baseline="30000">
                    <a:latin typeface="Times New Roman" panose="02020603050405020304" pitchFamily="18" charset="0"/>
                    <a:ea typeface="宋体" panose="02010600030101010101" pitchFamily="2" charset="-122"/>
                  </a:rPr>
                  <a:t>6</a:t>
                </a:r>
                <a:r>
                  <a:rPr lang="en-US" altLang="zh-CN">
                    <a:latin typeface="Times New Roman" panose="02020603050405020304" pitchFamily="18" charset="0"/>
                    <a:ea typeface="宋体" panose="02010600030101010101" pitchFamily="2" charset="-122"/>
                  </a:rPr>
                  <a:t> J</a:t>
                </a:r>
                <a:r>
                  <a:rPr lang="zh-CN" altLang="zh-CN">
                    <a:latin typeface="Times New Roman" panose="02020603050405020304" pitchFamily="18" charset="0"/>
                    <a:ea typeface="宋体" panose="02010600030101010101" pitchFamily="2" charset="-122"/>
                    <a:cs typeface="Times New Roman" panose="02020603050405020304" pitchFamily="18" charset="0"/>
                  </a:rPr>
                  <a:t>，故</a:t>
                </a:r>
                <a:r>
                  <a:rPr lang="en-US" altLang="zh-CN">
                    <a:latin typeface="Times New Roman" panose="02020603050405020304" pitchFamily="18" charset="0"/>
                    <a:ea typeface="宋体" panose="02010600030101010101" pitchFamily="2" charset="-122"/>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错误；由</a:t>
                </a:r>
                <a:r>
                  <a:rPr lang="en-US" altLang="zh-CN" i="1">
                    <a:latin typeface="Times New Roman" panose="02020603050405020304" pitchFamily="18" charset="0"/>
                    <a:ea typeface="宋体" panose="02010600030101010101" pitchFamily="2" charset="-122"/>
                  </a:rPr>
                  <a:t>η</a:t>
                </a:r>
                <a:r>
                  <a:rPr lang="zh-CN" altLang="zh-CN">
                    <a:ea typeface="宋体" panose="02010600030101010101" pitchFamily="2" charset="-122"/>
                    <a:cs typeface="Times New Roman" panose="02020603050405020304" pitchFamily="18" charset="0"/>
                  </a:rPr>
                  <a:t>＝</a:t>
                </a:r>
                <a14:m>
                  <m:oMath xmlns:m="http://schemas.openxmlformats.org/officeDocument/2006/math">
                    <m:f>
                      <m:fPr>
                        <m:ctrlPr>
                          <a:rPr lang="zh-CN" altLang="zh-CN" i="1">
                            <a:latin typeface="Cambria Math" panose="02040503050406030204" pitchFamily="18" charset="0"/>
                            <a:ea typeface="Cambria Math" panose="02040503050406030204" pitchFamily="18" charset="0"/>
                          </a:rPr>
                        </m:ctrlPr>
                      </m:fPr>
                      <m:num>
                        <m:r>
                          <a:rPr lang="en-US" altLang="zh-CN" i="1">
                            <a:latin typeface="Cambria Math" panose="02040503050406030204" pitchFamily="18" charset="0"/>
                            <a:ea typeface="宋体" panose="02010600030101010101" pitchFamily="2" charset="-122"/>
                            <a:cs typeface="Times New Roman" panose="02020603050405020304" pitchFamily="18" charset="0"/>
                          </a:rPr>
                          <m:t>𝑊</m:t>
                        </m:r>
                      </m:num>
                      <m:den>
                        <m:r>
                          <m:rPr>
                            <m:nor/>
                          </m:rPr>
                          <a:rPr lang="en-US" altLang="zh-CN" i="1">
                            <a:latin typeface="Cambria Math" panose="02040503050406030204" pitchFamily="18" charset="0"/>
                          </a:rPr>
                          <m:t>Q</m:t>
                        </m:r>
                        <m:r>
                          <m:rPr>
                            <m:nor/>
                          </m:rPr>
                          <a:rPr lang="zh-CN" altLang="zh-CN" baseline="-25000">
                            <a:latin typeface="Cambria Math" panose="02040503050406030204" pitchFamily="18" charset="0"/>
                          </a:rPr>
                          <m:t>放</m:t>
                        </m:r>
                      </m:den>
                    </m:f>
                  </m:oMath>
                </a14:m>
                <a:r>
                  <a:rPr lang="en-US" altLang="zh-CN">
                    <a:latin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100</a:t>
                </a:r>
                <a:r>
                  <a:rPr lang="zh-CN" altLang="zh-CN">
                    <a:latin typeface="Times New Roman" panose="02020603050405020304" pitchFamily="18" charset="0"/>
                    <a:ea typeface="宋体" panose="02010600030101010101" pitchFamily="2" charset="-122"/>
                    <a:cs typeface="Times New Roman" panose="02020603050405020304" pitchFamily="18" charset="0"/>
                  </a:rPr>
                  <a:t>％可得，</a:t>
                </a:r>
                <a:r>
                  <a:rPr lang="zh-CN" altLang="zh-CN"/>
                  <a:t>在</a:t>
                </a:r>
                <a:r>
                  <a:rPr lang="en-US" altLang="zh-CN"/>
                  <a:t>0</a:t>
                </a:r>
                <a:r>
                  <a:rPr lang="zh-CN" altLang="zh-CN"/>
                  <a:t>～</a:t>
                </a:r>
                <a:r>
                  <a:rPr lang="en-US" altLang="zh-CN"/>
                  <a:t>20 s</a:t>
                </a:r>
                <a:r>
                  <a:rPr lang="zh-CN" altLang="zh-CN"/>
                  <a:t>内汽油完全燃烧放出的热量</a:t>
                </a:r>
                <a:r>
                  <a:rPr lang="en-US" altLang="zh-CN" i="1"/>
                  <a:t>Q</a:t>
                </a:r>
                <a:r>
                  <a:rPr lang="zh-CN" altLang="zh-CN" baseline="-25000"/>
                  <a:t>放</a:t>
                </a:r>
                <a:r>
                  <a:rPr lang="zh-CN" altLang="zh-CN"/>
                  <a:t>＝</a:t>
                </a:r>
                <a14:m>
                  <m:oMath xmlns:m="http://schemas.openxmlformats.org/officeDocument/2006/math">
                    <m:f>
                      <m:fPr>
                        <m:ctrlPr>
                          <a:rPr lang="zh-CN" altLang="zh-CN" i="1">
                            <a:latin typeface="Cambria Math" panose="02040503050406030204" pitchFamily="18" charset="0"/>
                          </a:rPr>
                        </m:ctrlPr>
                      </m:fPr>
                      <m:num>
                        <m:r>
                          <a:rPr lang="en-US" altLang="zh-CN" i="1">
                            <a:latin typeface="Cambria Math" panose="02040503050406030204" pitchFamily="18" charset="0"/>
                          </a:rPr>
                          <m:t>𝑊</m:t>
                        </m:r>
                      </m:num>
                      <m:den>
                        <m:r>
                          <a:rPr lang="en-US" altLang="zh-CN" i="1">
                            <a:latin typeface="Cambria Math" panose="02040503050406030204" pitchFamily="18" charset="0"/>
                          </a:rPr>
                          <m:t>𝜂</m:t>
                        </m:r>
                      </m:den>
                    </m:f>
                  </m:oMath>
                </a14:m>
                <a:r>
                  <a:rPr lang="zh-CN" altLang="zh-CN"/>
                  <a:t>＝</a:t>
                </a:r>
                <a14:m>
                  <m:oMath xmlns:m="http://schemas.openxmlformats.org/officeDocument/2006/math">
                    <m:f>
                      <m:fPr>
                        <m:ctrlPr>
                          <a:rPr lang="zh-CN" altLang="zh-CN" i="1">
                            <a:latin typeface="Cambria Math" panose="02040503050406030204" pitchFamily="18" charset="0"/>
                          </a:rPr>
                        </m:ctrlPr>
                      </m:fPr>
                      <m:num>
                        <m:r>
                          <a:rPr lang="en-US" altLang="zh-CN" i="0">
                            <a:latin typeface="Cambria Math" panose="02040503050406030204" pitchFamily="18" charset="0"/>
                          </a:rPr>
                          <m:t>1</m:t>
                        </m:r>
                        <m:r>
                          <m:rPr>
                            <m:nor/>
                          </m:rPr>
                          <a:rPr lang="en-US" altLang="zh-CN">
                            <a:latin typeface="Cambria Math" panose="02040503050406030204" pitchFamily="18" charset="0"/>
                          </a:rPr>
                          <m:t>.</m:t>
                        </m:r>
                        <m:r>
                          <a:rPr lang="en-US" altLang="zh-CN" i="0">
                            <a:latin typeface="Cambria Math" panose="02040503050406030204" pitchFamily="18" charset="0"/>
                          </a:rPr>
                          <m:t>6×1</m:t>
                        </m:r>
                        <m:sSup>
                          <m:sSupPr>
                            <m:ctrlPr>
                              <a:rPr lang="zh-CN" altLang="zh-CN" i="1">
                                <a:latin typeface="Cambria Math" panose="02040503050406030204" pitchFamily="18" charset="0"/>
                              </a:rPr>
                            </m:ctrlPr>
                          </m:sSupPr>
                          <m:e>
                            <m:r>
                              <a:rPr lang="en-US" altLang="zh-CN" i="0">
                                <a:latin typeface="Cambria Math" panose="02040503050406030204" pitchFamily="18" charset="0"/>
                              </a:rPr>
                              <m:t>0</m:t>
                            </m:r>
                          </m:e>
                          <m:sup>
                            <m:r>
                              <a:rPr lang="en-US" altLang="zh-CN" i="0">
                                <a:latin typeface="Cambria Math" panose="02040503050406030204" pitchFamily="18" charset="0"/>
                              </a:rPr>
                              <m:t>6</m:t>
                            </m:r>
                          </m:sup>
                        </m:sSup>
                        <m:r>
                          <m:rPr>
                            <m:nor/>
                          </m:rPr>
                          <a:rPr lang="en-US" altLang="zh-CN">
                            <a:latin typeface="Cambria Math" panose="02040503050406030204" pitchFamily="18" charset="0"/>
                          </a:rPr>
                          <m:t> </m:t>
                        </m:r>
                        <m:r>
                          <m:rPr>
                            <m:sty m:val="p"/>
                          </m:rPr>
                          <a:rPr lang="en-US" altLang="zh-CN" i="0">
                            <a:latin typeface="Cambria Math" panose="02040503050406030204" pitchFamily="18" charset="0"/>
                          </a:rPr>
                          <m:t>J</m:t>
                        </m:r>
                      </m:num>
                      <m:den>
                        <m:r>
                          <a:rPr lang="en-US" altLang="zh-CN" i="0">
                            <a:latin typeface="Cambria Math" panose="02040503050406030204" pitchFamily="18" charset="0"/>
                          </a:rPr>
                          <m:t>40</m:t>
                        </m:r>
                        <m:r>
                          <m:rPr>
                            <m:nor/>
                          </m:rPr>
                          <a:rPr lang="zh-CN" altLang="zh-CN">
                            <a:latin typeface="Cambria Math" panose="02040503050406030204" pitchFamily="18" charset="0"/>
                          </a:rPr>
                          <m:t>％</m:t>
                        </m:r>
                      </m:den>
                    </m:f>
                  </m:oMath>
                </a14:m>
                <a:r>
                  <a:rPr lang="zh-CN" altLang="zh-CN"/>
                  <a:t>＝</a:t>
                </a:r>
                <a:r>
                  <a:rPr lang="en-US" altLang="zh-CN"/>
                  <a:t>4×10</a:t>
                </a:r>
                <a:r>
                  <a:rPr lang="en-US" altLang="zh-CN" baseline="30000"/>
                  <a:t>6</a:t>
                </a:r>
                <a:r>
                  <a:rPr lang="en-US" altLang="zh-CN"/>
                  <a:t> J</a:t>
                </a:r>
                <a:r>
                  <a:rPr lang="zh-CN" altLang="zh-CN"/>
                  <a:t>，则在前</a:t>
                </a:r>
                <a:r>
                  <a:rPr lang="en-US" altLang="zh-CN"/>
                  <a:t>10 s</a:t>
                </a:r>
                <a:r>
                  <a:rPr lang="zh-CN" altLang="zh-CN"/>
                  <a:t>汽油完全燃烧放出的热量为</a:t>
                </a:r>
                <a:r>
                  <a:rPr lang="en-US" altLang="zh-CN" i="1"/>
                  <a:t>Q</a:t>
                </a:r>
                <a:r>
                  <a:rPr lang="zh-CN" altLang="zh-CN" baseline="-25000"/>
                  <a:t>放</a:t>
                </a:r>
                <a:r>
                  <a:rPr lang="en-US" altLang="zh-CN" i="1"/>
                  <a:t>'</a:t>
                </a:r>
                <a:r>
                  <a:rPr lang="zh-CN" altLang="zh-CN"/>
                  <a:t>＝</a:t>
                </a:r>
                <a14:m>
                  <m:oMath xmlns:m="http://schemas.openxmlformats.org/officeDocument/2006/math">
                    <m:f>
                      <m:fPr>
                        <m:ctrlPr>
                          <a:rPr lang="zh-CN" altLang="zh-CN" i="1">
                            <a:latin typeface="Cambria Math" panose="02040503050406030204" pitchFamily="18" charset="0"/>
                          </a:rPr>
                        </m:ctrlPr>
                      </m:fPr>
                      <m:num>
                        <m:r>
                          <a:rPr lang="en-US" altLang="zh-CN" b="0" i="1">
                            <a:latin typeface="Cambria Math" panose="02040503050406030204" pitchFamily="18" charset="0"/>
                          </a:rPr>
                          <m:t>1</m:t>
                        </m:r>
                      </m:num>
                      <m:den>
                        <m:r>
                          <a:rPr lang="en-US" altLang="zh-CN" b="0" i="1">
                            <a:latin typeface="Cambria Math" panose="02040503050406030204" pitchFamily="18" charset="0"/>
                          </a:rPr>
                          <m:t>2</m:t>
                        </m:r>
                      </m:den>
                    </m:f>
                  </m:oMath>
                </a14:m>
                <a:r>
                  <a:rPr lang="en-US" altLang="zh-CN" i="1"/>
                  <a:t>Q</a:t>
                </a:r>
                <a:r>
                  <a:rPr lang="zh-CN" altLang="zh-CN" baseline="-25000"/>
                  <a:t>放</a:t>
                </a:r>
                <a:r>
                  <a:rPr lang="zh-CN" altLang="zh-CN"/>
                  <a:t>＝</a:t>
                </a:r>
                <a14:m>
                  <m:oMath xmlns:m="http://schemas.openxmlformats.org/officeDocument/2006/math">
                    <m:f>
                      <m:fPr>
                        <m:ctrlPr>
                          <a:rPr lang="zh-CN" altLang="zh-CN" i="1">
                            <a:latin typeface="Cambria Math" panose="02040503050406030204" pitchFamily="18" charset="0"/>
                          </a:rPr>
                        </m:ctrlPr>
                      </m:fPr>
                      <m:num>
                        <m:r>
                          <a:rPr lang="en-US" altLang="zh-CN" b="0" i="1">
                            <a:latin typeface="Cambria Math" panose="02040503050406030204" pitchFamily="18" charset="0"/>
                          </a:rPr>
                          <m:t>1</m:t>
                        </m:r>
                      </m:num>
                      <m:den>
                        <m:r>
                          <a:rPr lang="en-US" altLang="zh-CN" b="0" i="1">
                            <a:latin typeface="Cambria Math" panose="02040503050406030204" pitchFamily="18" charset="0"/>
                          </a:rPr>
                          <m:t>2</m:t>
                        </m:r>
                      </m:den>
                    </m:f>
                  </m:oMath>
                </a14:m>
                <a:r>
                  <a:rPr lang="en-US" altLang="zh-CN"/>
                  <a:t>×4×10</a:t>
                </a:r>
                <a:r>
                  <a:rPr lang="en-US" altLang="zh-CN" baseline="30000"/>
                  <a:t>6</a:t>
                </a:r>
                <a:r>
                  <a:rPr lang="en-US" altLang="zh-CN"/>
                  <a:t> J</a:t>
                </a:r>
                <a:r>
                  <a:rPr lang="zh-CN" altLang="zh-CN"/>
                  <a:t>＝</a:t>
                </a:r>
                <a:r>
                  <a:rPr lang="en-US" altLang="zh-CN"/>
                  <a:t>2×10</a:t>
                </a:r>
                <a:r>
                  <a:rPr lang="en-US" altLang="zh-CN" baseline="30000"/>
                  <a:t>6</a:t>
                </a:r>
                <a:r>
                  <a:rPr lang="en-US" altLang="zh-CN"/>
                  <a:t> J</a:t>
                </a:r>
                <a:r>
                  <a:rPr lang="zh-CN" altLang="zh-CN"/>
                  <a:t>，由</a:t>
                </a:r>
                <a:r>
                  <a:rPr lang="en-US" altLang="zh-CN" i="1"/>
                  <a:t>Q</a:t>
                </a:r>
                <a:r>
                  <a:rPr lang="zh-CN" altLang="zh-CN" baseline="-25000"/>
                  <a:t>放</a:t>
                </a:r>
                <a:r>
                  <a:rPr lang="zh-CN" altLang="zh-CN"/>
                  <a:t>＝</a:t>
                </a:r>
                <a:r>
                  <a:rPr lang="en-US" altLang="zh-CN" i="1"/>
                  <a:t>mq</a:t>
                </a:r>
                <a:r>
                  <a:rPr lang="zh-CN" altLang="zh-CN"/>
                  <a:t>可得，需要燃烧汽油的质量</a:t>
                </a:r>
                <a:r>
                  <a:rPr lang="en-US" altLang="zh-CN" i="1"/>
                  <a:t>m</a:t>
                </a:r>
                <a:r>
                  <a:rPr lang="zh-CN" altLang="zh-CN"/>
                  <a:t>＝</a:t>
                </a:r>
                <a14:m>
                  <m:oMath xmlns:m="http://schemas.openxmlformats.org/officeDocument/2006/math">
                    <m:f>
                      <m:fPr>
                        <m:ctrlPr>
                          <a:rPr lang="zh-CN" altLang="zh-CN" i="1">
                            <a:latin typeface="Cambria Math" panose="02040503050406030204" pitchFamily="18" charset="0"/>
                          </a:rPr>
                        </m:ctrlPr>
                      </m:fPr>
                      <m:num>
                        <m:r>
                          <m:rPr>
                            <m:nor/>
                          </m:rPr>
                          <a:rPr lang="en-US" altLang="zh-CN" i="1">
                            <a:latin typeface="Cambria Math" panose="02040503050406030204" pitchFamily="18" charset="0"/>
                          </a:rPr>
                          <m:t>Q</m:t>
                        </m:r>
                        <m:r>
                          <m:rPr>
                            <m:nor/>
                          </m:rPr>
                          <a:rPr lang="zh-CN" altLang="zh-CN" baseline="-25000">
                            <a:latin typeface="Cambria Math" panose="02040503050406030204" pitchFamily="18" charset="0"/>
                          </a:rPr>
                          <m:t>放</m:t>
                        </m:r>
                        <m:r>
                          <m:rPr>
                            <m:nor/>
                          </m:rPr>
                          <a:rPr lang="en-US" altLang="zh-CN" i="1">
                            <a:latin typeface="Cambria Math" panose="02040503050406030204" pitchFamily="18" charset="0"/>
                          </a:rPr>
                          <m:t>′</m:t>
                        </m:r>
                      </m:num>
                      <m:den>
                        <m:r>
                          <a:rPr lang="en-US" altLang="zh-CN" b="0" i="1">
                            <a:latin typeface="Cambria Math" panose="02040503050406030204" pitchFamily="18" charset="0"/>
                          </a:rPr>
                          <m:t>𝑞</m:t>
                        </m:r>
                      </m:den>
                    </m:f>
                  </m:oMath>
                </a14:m>
                <a:r>
                  <a:rPr lang="zh-CN" altLang="zh-CN"/>
                  <a:t>＝</a:t>
                </a:r>
                <a14:m>
                  <m:oMath xmlns:m="http://schemas.openxmlformats.org/officeDocument/2006/math">
                    <m:f>
                      <m:fPr>
                        <m:ctrlPr>
                          <a:rPr lang="zh-CN" altLang="zh-CN" i="1">
                            <a:latin typeface="Cambria Math" panose="02040503050406030204" pitchFamily="18" charset="0"/>
                          </a:rPr>
                        </m:ctrlPr>
                      </m:fPr>
                      <m:num>
                        <m:r>
                          <a:rPr lang="en-US" altLang="zh-CN" b="0" i="0">
                            <a:latin typeface="Cambria Math" panose="02040503050406030204" pitchFamily="18" charset="0"/>
                          </a:rPr>
                          <m:t>2×1</m:t>
                        </m:r>
                        <m:sSup>
                          <m:sSupPr>
                            <m:ctrlPr>
                              <a:rPr lang="zh-CN" altLang="zh-CN" i="1">
                                <a:latin typeface="Cambria Math" panose="02040503050406030204" pitchFamily="18" charset="0"/>
                              </a:rPr>
                            </m:ctrlPr>
                          </m:sSupPr>
                          <m:e>
                            <m:r>
                              <a:rPr lang="en-US" altLang="zh-CN" b="0" i="0">
                                <a:latin typeface="Cambria Math" panose="02040503050406030204" pitchFamily="18" charset="0"/>
                              </a:rPr>
                              <m:t>0</m:t>
                            </m:r>
                          </m:e>
                          <m:sup>
                            <m:r>
                              <a:rPr lang="en-US" altLang="zh-CN" b="0" i="0">
                                <a:latin typeface="Cambria Math" panose="02040503050406030204" pitchFamily="18" charset="0"/>
                              </a:rPr>
                              <m:t>6</m:t>
                            </m:r>
                          </m:sup>
                        </m:sSup>
                        <m:r>
                          <m:rPr>
                            <m:nor/>
                          </m:rPr>
                          <a:rPr lang="en-US" altLang="zh-CN">
                            <a:latin typeface="Cambria Math" panose="02040503050406030204" pitchFamily="18" charset="0"/>
                          </a:rPr>
                          <m:t> </m:t>
                        </m:r>
                        <m:r>
                          <m:rPr>
                            <m:sty m:val="p"/>
                          </m:rPr>
                          <a:rPr lang="en-US" altLang="zh-CN" b="0" i="0">
                            <a:latin typeface="Cambria Math" panose="02040503050406030204" pitchFamily="18" charset="0"/>
                          </a:rPr>
                          <m:t>J</m:t>
                        </m:r>
                      </m:num>
                      <m:den>
                        <m:r>
                          <a:rPr lang="en-US" altLang="zh-CN" b="0" i="0">
                            <a:latin typeface="Cambria Math" panose="02040503050406030204" pitchFamily="18" charset="0"/>
                          </a:rPr>
                          <m:t>4</m:t>
                        </m:r>
                        <m:r>
                          <m:rPr>
                            <m:nor/>
                          </m:rPr>
                          <a:rPr lang="en-US" altLang="zh-CN">
                            <a:latin typeface="Cambria Math" panose="02040503050406030204" pitchFamily="18" charset="0"/>
                          </a:rPr>
                          <m:t>.</m:t>
                        </m:r>
                        <m:r>
                          <a:rPr lang="en-US" altLang="zh-CN" b="0" i="0">
                            <a:latin typeface="Cambria Math" panose="02040503050406030204" pitchFamily="18" charset="0"/>
                          </a:rPr>
                          <m:t>6×1</m:t>
                        </m:r>
                        <m:sSup>
                          <m:sSupPr>
                            <m:ctrlPr>
                              <a:rPr lang="zh-CN" altLang="zh-CN" i="1">
                                <a:latin typeface="Cambria Math" panose="02040503050406030204" pitchFamily="18" charset="0"/>
                              </a:rPr>
                            </m:ctrlPr>
                          </m:sSupPr>
                          <m:e>
                            <m:r>
                              <a:rPr lang="en-US" altLang="zh-CN" b="0" i="0">
                                <a:latin typeface="Cambria Math" panose="02040503050406030204" pitchFamily="18" charset="0"/>
                              </a:rPr>
                              <m:t>0</m:t>
                            </m:r>
                          </m:e>
                          <m:sup>
                            <m:r>
                              <a:rPr lang="en-US" altLang="zh-CN" b="0" i="0">
                                <a:latin typeface="Cambria Math" panose="02040503050406030204" pitchFamily="18" charset="0"/>
                              </a:rPr>
                              <m:t>7</m:t>
                            </m:r>
                          </m:sup>
                        </m:sSup>
                        <m:r>
                          <m:rPr>
                            <m:nor/>
                          </m:rPr>
                          <a:rPr lang="en-US" altLang="zh-CN">
                            <a:latin typeface="Cambria Math" panose="02040503050406030204" pitchFamily="18" charset="0"/>
                          </a:rPr>
                          <m:t> </m:t>
                        </m:r>
                        <m:r>
                          <m:rPr>
                            <m:sty m:val="p"/>
                          </m:rPr>
                          <a:rPr lang="en-US" altLang="zh-CN" b="0" i="0">
                            <a:latin typeface="Cambria Math" panose="02040503050406030204" pitchFamily="18" charset="0"/>
                          </a:rPr>
                          <m:t>J</m:t>
                        </m:r>
                        <m:r>
                          <m:rPr>
                            <m:nor/>
                          </m:rPr>
                          <a:rPr lang="en-US" altLang="zh-CN">
                            <a:latin typeface="Cambria Math" panose="02040503050406030204" pitchFamily="18" charset="0"/>
                          </a:rPr>
                          <m:t>/</m:t>
                        </m:r>
                        <m:r>
                          <m:rPr>
                            <m:sty m:val="p"/>
                          </m:rPr>
                          <a:rPr lang="en-US" altLang="zh-CN" b="0" i="0">
                            <a:latin typeface="Cambria Math" panose="02040503050406030204" pitchFamily="18" charset="0"/>
                          </a:rPr>
                          <m:t>kg</m:t>
                        </m:r>
                      </m:den>
                    </m:f>
                  </m:oMath>
                </a14:m>
                <a:r>
                  <a:rPr lang="en-US" altLang="zh-CN"/>
                  <a:t>≈0.043 kg</a:t>
                </a:r>
                <a:r>
                  <a:rPr lang="zh-CN" altLang="zh-CN"/>
                  <a:t>，故</a:t>
                </a:r>
                <a:r>
                  <a:rPr lang="en-US" altLang="zh-CN"/>
                  <a:t>D</a:t>
                </a:r>
                <a:r>
                  <a:rPr lang="zh-CN" altLang="zh-CN"/>
                  <a:t>正确</a:t>
                </a:r>
                <a:r>
                  <a:rPr lang="en-US" altLang="zh-CN"/>
                  <a:t>.</a:t>
                </a:r>
                <a:endParaRPr lang="zh-CN" altLang="zh-CN"/>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406574" y="764704"/>
                <a:ext cx="11485848" cy="3260380"/>
              </a:xfrm>
              <a:blipFill rotWithShape="1">
                <a:blip r:embed="rId2"/>
                <a:stretch>
                  <a:fillRect l="-2" t="-940" r="1" b="-5751"/>
                </a:stretch>
              </a:blipFill>
            </p:spPr>
            <p:txBody>
              <a:bodyPr/>
              <a:lstStyle/>
              <a:p>
                <a:r>
                  <a:rPr lang="zh-CN" altLang="en-US">
                    <a:noFill/>
                  </a:rPr>
                  <a:t> </a:t>
                </a:r>
              </a:p>
            </p:txBody>
          </p:sp>
        </mc:Fallback>
      </mc:AlternateContent>
      <p:pic>
        <p:nvPicPr>
          <p:cNvPr id="3" name="tr45.jpg"/>
          <p:cNvPicPr/>
          <p:nvPr/>
        </p:nvPicPr>
        <p:blipFill>
          <a:blip r:embed="rId3"/>
          <a:stretch>
            <a:fillRect/>
          </a:stretch>
        </p:blipFill>
        <p:spPr>
          <a:xfrm>
            <a:off x="3430910" y="4034480"/>
            <a:ext cx="1260140" cy="1584176"/>
          </a:xfrm>
          <a:prstGeom prst="rect">
            <a:avLst/>
          </a:prstGeom>
        </p:spPr>
      </p:pic>
      <p:pic>
        <p:nvPicPr>
          <p:cNvPr id="4" name="tr46.jpg"/>
          <p:cNvPicPr/>
          <p:nvPr/>
        </p:nvPicPr>
        <p:blipFill>
          <a:blip r:embed="rId4"/>
          <a:stretch>
            <a:fillRect/>
          </a:stretch>
        </p:blipFill>
        <p:spPr>
          <a:xfrm>
            <a:off x="5534722" y="4178496"/>
            <a:ext cx="1901490" cy="1440160"/>
          </a:xfrm>
          <a:prstGeom prst="rect">
            <a:avLst/>
          </a:prstGeom>
        </p:spPr>
      </p:pic>
      <p:sp>
        <p:nvSpPr>
          <p:cNvPr id="5" name="矩形 4"/>
          <p:cNvSpPr/>
          <p:nvPr/>
        </p:nvSpPr>
        <p:spPr>
          <a:xfrm>
            <a:off x="3749599" y="5627484"/>
            <a:ext cx="526926" cy="559769"/>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6" name="矩形 5"/>
          <p:cNvSpPr/>
          <p:nvPr/>
        </p:nvSpPr>
        <p:spPr>
          <a:xfrm>
            <a:off x="6191327" y="5625440"/>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7" name="矩形 6"/>
          <p:cNvSpPr/>
          <p:nvPr/>
        </p:nvSpPr>
        <p:spPr>
          <a:xfrm>
            <a:off x="4749892" y="5951021"/>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mn-ea"/>
                <a:ea typeface="+mn-ea"/>
                <a:cs typeface="Times New Roman" panose="02020603050405020304" pitchFamily="18" charset="0"/>
              </a:rPr>
              <a:t>第</a:t>
            </a:r>
            <a:r>
              <a:rPr lang="en-US" altLang="zh-CN" sz="2400" b="0">
                <a:solidFill>
                  <a:srgbClr val="000000"/>
                </a:solidFill>
                <a:latin typeface="+mn-lt"/>
                <a:ea typeface="+mn-ea"/>
                <a:cs typeface="Times New Roman" panose="02020603050405020304" pitchFamily="18" charset="0"/>
              </a:rPr>
              <a:t>5</a:t>
            </a:r>
            <a:r>
              <a:rPr lang="zh-CN" altLang="zh-CN" sz="2400" b="0">
                <a:solidFill>
                  <a:srgbClr val="000000"/>
                </a:solidFill>
                <a:latin typeface="+mn-ea"/>
                <a:ea typeface="+mn-ea"/>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重庆奉节县期末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）甲、乙两种燃料完全燃烧放出的热量与其质量的关系图像如图所示，则下列分析正确的是（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甲燃料的热值小于乙燃料的热值</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完全燃烧甲、乙两种燃料加热同一锅水至沸腾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所需乙燃料的质量更小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完全燃烧相同质量的两种燃料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甲放出的热量更多</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使用甲燃料的热机效率一定高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但是热机效率肯定小于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91.jpg" descr="id:2147490269;FounderCES"/>
          <p:cNvPicPr/>
          <p:nvPr/>
        </p:nvPicPr>
        <p:blipFill>
          <a:blip r:embed="rId2"/>
          <a:stretch>
            <a:fillRect/>
          </a:stretch>
        </p:blipFill>
        <p:spPr>
          <a:xfrm>
            <a:off x="4971824" y="1892107"/>
            <a:ext cx="2491534" cy="2184965"/>
          </a:xfrm>
          <a:prstGeom prst="rect">
            <a:avLst/>
          </a:prstGeom>
        </p:spPr>
      </p:pic>
      <p:sp>
        <p:nvSpPr>
          <p:cNvPr id="4" name="矩形 3"/>
          <p:cNvSpPr/>
          <p:nvPr/>
        </p:nvSpPr>
        <p:spPr>
          <a:xfrm>
            <a:off x="5427303" y="3861048"/>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cs typeface="Times New Roman" panose="02020603050405020304" pitchFamily="18" charset="0"/>
              </a:rPr>
              <a:t>6</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
        <p:nvSpPr>
          <p:cNvPr id="6" name="矩形 5"/>
          <p:cNvSpPr/>
          <p:nvPr/>
        </p:nvSpPr>
        <p:spPr>
          <a:xfrm>
            <a:off x="5447134" y="1412776"/>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26582"/>
                <a:ext cx="11485848" cy="3494867"/>
              </a:xfrm>
            </p:spPr>
            <p:txBody>
              <a:bodyPr/>
              <a:lstStyle/>
              <a:p>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由图可知，取相同质量时，</a:t>
                </a:r>
                <a:r>
                  <a:rPr lang="en-US" altLang="zh-CN" i="1">
                    <a:latin typeface="Times New Roman" panose="02020603050405020304" pitchFamily="18" charset="0"/>
                    <a:ea typeface="宋体" panose="02010600030101010101" pitchFamily="2" charset="-122"/>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甲</a:t>
                </a:r>
                <a:r>
                  <a:rPr lang="zh-CN" altLang="zh-CN">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乙</a:t>
                </a:r>
                <a:r>
                  <a:rPr lang="zh-CN" altLang="zh-CN">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a:latin typeface="Times New Roman" panose="02020603050405020304" pitchFamily="18" charset="0"/>
                    <a:ea typeface="宋体" panose="02010600030101010101" pitchFamily="2" charset="-122"/>
                  </a:rPr>
                  <a:t>q</a:t>
                </a:r>
                <a:r>
                  <a:rPr lang="zh-CN" altLang="zh-CN">
                    <a:ea typeface="宋体" panose="02010600030101010101" pitchFamily="2" charset="-122"/>
                    <a:cs typeface="Times New Roman" panose="02020603050405020304" pitchFamily="18" charset="0"/>
                  </a:rPr>
                  <a:t>＝</a:t>
                </a:r>
                <a14:m>
                  <m:oMath xmlns:m="http://schemas.openxmlformats.org/officeDocument/2006/math">
                    <m:f>
                      <m:fPr>
                        <m:ctrlPr>
                          <a:rPr lang="zh-CN" altLang="zh-CN" i="1">
                            <a:latin typeface="Cambria Math" panose="02040503050406030204" pitchFamily="18" charset="0"/>
                            <a:ea typeface="Cambria Math" panose="02040503050406030204" pitchFamily="18" charset="0"/>
                          </a:rPr>
                        </m:ctrlPr>
                      </m:fPr>
                      <m:num>
                        <m:r>
                          <a:rPr lang="en-US" altLang="zh-CN" b="0" i="1">
                            <a:latin typeface="Cambria Math" panose="02040503050406030204" pitchFamily="18" charset="0"/>
                            <a:ea typeface="宋体" panose="02010600030101010101" pitchFamily="2" charset="-122"/>
                            <a:cs typeface="Times New Roman" panose="02020603050405020304" pitchFamily="18" charset="0"/>
                          </a:rPr>
                          <m:t>𝑄</m:t>
                        </m:r>
                      </m:num>
                      <m:den>
                        <m:r>
                          <a:rPr lang="en-US" altLang="zh-CN" b="0" i="1">
                            <a:latin typeface="Cambria Math" panose="02040503050406030204" pitchFamily="18" charset="0"/>
                            <a:ea typeface="宋体" panose="02010600030101010101" pitchFamily="2" charset="-122"/>
                            <a:cs typeface="Times New Roman" panose="02020603050405020304" pitchFamily="18" charset="0"/>
                          </a:rPr>
                          <m:t>𝑚</m:t>
                        </m:r>
                      </m:den>
                    </m:f>
                  </m:oMath>
                </a14:m>
                <a:r>
                  <a:rPr lang="zh-CN" altLang="zh-CN">
                    <a:latin typeface="Times New Roman" panose="02020603050405020304" pitchFamily="18" charset="0"/>
                    <a:ea typeface="宋体" panose="02010600030101010101" pitchFamily="2" charset="-122"/>
                    <a:cs typeface="Times New Roman" panose="02020603050405020304" pitchFamily="18" charset="0"/>
                  </a:rPr>
                  <a:t>可知，</a:t>
                </a:r>
                <a:r>
                  <a:rPr lang="en-US" altLang="zh-CN" i="1">
                    <a:latin typeface="Times New Roman" panose="02020603050405020304" pitchFamily="18" charset="0"/>
                    <a:ea typeface="宋体" panose="02010600030101010101" pitchFamily="2" charset="-122"/>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甲</a:t>
                </a:r>
                <a:r>
                  <a:rPr lang="zh-CN" altLang="zh-CN">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乙</a:t>
                </a:r>
                <a:r>
                  <a:rPr lang="zh-CN" altLang="zh-CN">
                    <a:latin typeface="Times New Roman" panose="02020603050405020304" pitchFamily="18" charset="0"/>
                    <a:ea typeface="宋体" panose="02010600030101010101" pitchFamily="2" charset="-122"/>
                    <a:cs typeface="Times New Roman" panose="02020603050405020304" pitchFamily="18" charset="0"/>
                  </a:rPr>
                  <a:t>，即甲燃料的热值大于乙燃料的热值，</a:t>
                </a:r>
                <a:r>
                  <a:rPr lang="en-US" altLang="zh-CN">
                    <a:latin typeface="Times New Roman" panose="02020603050405020304" pitchFamily="18" charset="0"/>
                    <a:ea typeface="宋体" panose="02010600030101010101" pitchFamily="2" charset="-122"/>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错误；分别燃烧甲、乙两种燃料将同一锅水加热至沸腾，则水吸收的热量相同，燃料燃烧放出的热量相同，</a:t>
                </a:r>
                <a:r>
                  <a:rPr lang="en-US" altLang="zh-CN" i="1">
                    <a:latin typeface="Times New Roman" panose="02020603050405020304" pitchFamily="18" charset="0"/>
                    <a:ea typeface="宋体" panose="02010600030101010101" pitchFamily="2" charset="-122"/>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甲</a:t>
                </a:r>
                <a:r>
                  <a:rPr lang="zh-CN" altLang="zh-CN">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乙</a:t>
                </a:r>
                <a:r>
                  <a:rPr lang="zh-CN" altLang="zh-CN">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a:latin typeface="Times New Roman" panose="02020603050405020304" pitchFamily="18" charset="0"/>
                    <a:ea typeface="宋体" panose="02010600030101010101" pitchFamily="2" charset="-122"/>
                  </a:rPr>
                  <a:t>m</a:t>
                </a:r>
                <a:r>
                  <a:rPr lang="zh-CN" altLang="zh-CN">
                    <a:ea typeface="宋体" panose="02010600030101010101" pitchFamily="2" charset="-122"/>
                    <a:cs typeface="Times New Roman" panose="02020603050405020304" pitchFamily="18" charset="0"/>
                  </a:rPr>
                  <a:t>＝</a:t>
                </a:r>
                <a14:m>
                  <m:oMath xmlns:m="http://schemas.openxmlformats.org/officeDocument/2006/math">
                    <m:f>
                      <m:fPr>
                        <m:ctrlPr>
                          <a:rPr lang="zh-CN" altLang="zh-CN" i="1">
                            <a:latin typeface="Cambria Math" panose="02040503050406030204" pitchFamily="18" charset="0"/>
                            <a:ea typeface="Cambria Math" panose="02040503050406030204" pitchFamily="18" charset="0"/>
                          </a:rPr>
                        </m:ctrlPr>
                      </m:fPr>
                      <m:num>
                        <m:r>
                          <m:rPr>
                            <m:nor/>
                          </m:rPr>
                          <a:rPr lang="en-US" altLang="zh-CN" i="1">
                            <a:latin typeface="Times New Roman" panose="02020603050405020304" pitchFamily="18" charset="0"/>
                            <a:ea typeface="宋体" panose="02010600030101010101" pitchFamily="2" charset="-122"/>
                          </a:rPr>
                          <m:t>Q</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放</m:t>
                        </m:r>
                      </m:num>
                      <m:den>
                        <m:r>
                          <a:rPr lang="en-US" altLang="zh-CN" b="0" i="1">
                            <a:latin typeface="Cambria Math" panose="02040503050406030204" pitchFamily="18" charset="0"/>
                            <a:ea typeface="宋体" panose="02010600030101010101" pitchFamily="2" charset="-122"/>
                            <a:cs typeface="Times New Roman" panose="02020603050405020304" pitchFamily="18" charset="0"/>
                          </a:rPr>
                          <m:t>𝑞</m:t>
                        </m:r>
                      </m:den>
                    </m:f>
                  </m:oMath>
                </a14:m>
                <a:r>
                  <a:rPr lang="zh-CN" altLang="zh-CN">
                    <a:latin typeface="Times New Roman" panose="02020603050405020304" pitchFamily="18" charset="0"/>
                    <a:ea typeface="宋体" panose="02010600030101010101" pitchFamily="2" charset="-122"/>
                    <a:cs typeface="Times New Roman" panose="02020603050405020304" pitchFamily="18" charset="0"/>
                  </a:rPr>
                  <a:t>可知，所需甲燃料的质量更小，</a:t>
                </a:r>
                <a:r>
                  <a:rPr lang="en-US" altLang="zh-CN">
                    <a:latin typeface="Times New Roman" panose="02020603050405020304" pitchFamily="18" charset="0"/>
                    <a:ea typeface="宋体" panose="02010600030101010101" pitchFamily="2" charset="-122"/>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错误；完全燃烧相同质量的两种燃料，</a:t>
                </a:r>
                <a:r>
                  <a:rPr lang="en-US" altLang="zh-CN" i="1">
                    <a:latin typeface="Times New Roman" panose="02020603050405020304" pitchFamily="18" charset="0"/>
                    <a:ea typeface="宋体" panose="02010600030101010101" pitchFamily="2" charset="-122"/>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甲</a:t>
                </a:r>
                <a:r>
                  <a:rPr lang="zh-CN" altLang="zh-CN">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乙</a:t>
                </a:r>
                <a:r>
                  <a:rPr lang="zh-CN" altLang="zh-CN">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a:latin typeface="Times New Roman" panose="02020603050405020304" pitchFamily="18" charset="0"/>
                    <a:ea typeface="宋体" panose="02010600030101010101" pitchFamily="2" charset="-122"/>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放</a:t>
                </a:r>
                <a:r>
                  <a:rPr lang="zh-CN" altLang="zh-CN">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rPr>
                  <a:t>mq</a:t>
                </a:r>
                <a:r>
                  <a:rPr lang="zh-CN" altLang="zh-CN">
                    <a:latin typeface="Times New Roman" panose="02020603050405020304" pitchFamily="18" charset="0"/>
                    <a:ea typeface="宋体" panose="02010600030101010101" pitchFamily="2" charset="-122"/>
                    <a:cs typeface="Times New Roman" panose="02020603050405020304" pitchFamily="18" charset="0"/>
                  </a:rPr>
                  <a:t>可知，甲放出的热量更多，</a:t>
                </a:r>
                <a:r>
                  <a:rPr lang="en-US" altLang="zh-CN">
                    <a:latin typeface="Times New Roman" panose="02020603050405020304" pitchFamily="18" charset="0"/>
                    <a:ea typeface="宋体" panose="02010600030101010101" pitchFamily="2" charset="-122"/>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endParaRPr lang="zh-CN" altLang="en-US"/>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626582"/>
                <a:ext cx="11485848" cy="3494867"/>
              </a:xfrm>
              <a:blipFill rotWithShape="1">
                <a:blip r:embed="rId2"/>
                <a:stretch>
                  <a:fillRect l="-2" t="-14" r="1" b="9"/>
                </a:stretch>
              </a:blipFill>
            </p:spPr>
            <p:txBody>
              <a:bodyPr/>
              <a:lstStyle/>
              <a:p>
                <a:r>
                  <a:rPr lang="zh-CN" altLang="en-US">
                    <a:noFill/>
                  </a:rPr>
                  <a:t> </a:t>
                </a:r>
              </a:p>
            </p:txBody>
          </p:sp>
        </mc:Fallback>
      </mc:AlternateContent>
      <p:pic>
        <p:nvPicPr>
          <p:cNvPr id="6" name="gyc491.jpg" descr="id:2147490269;FounderCES"/>
          <p:cNvPicPr/>
          <p:nvPr/>
        </p:nvPicPr>
        <p:blipFill>
          <a:blip r:embed="rId3"/>
          <a:stretch>
            <a:fillRect/>
          </a:stretch>
        </p:blipFill>
        <p:spPr>
          <a:xfrm>
            <a:off x="5231110" y="3938950"/>
            <a:ext cx="2491534" cy="2184965"/>
          </a:xfrm>
          <a:prstGeom prst="rect">
            <a:avLst/>
          </a:prstGeom>
        </p:spPr>
      </p:pic>
      <p:sp>
        <p:nvSpPr>
          <p:cNvPr id="7" name="矩形 6"/>
          <p:cNvSpPr/>
          <p:nvPr/>
        </p:nvSpPr>
        <p:spPr>
          <a:xfrm>
            <a:off x="5578234" y="5907891"/>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cs typeface="Times New Roman" panose="02020603050405020304" pitchFamily="18" charset="0"/>
              </a:rPr>
              <a:t>6</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82586"/>
            <a:ext cx="11485848" cy="1754326"/>
          </a:xfrm>
        </p:spPr>
        <p:txBody>
          <a:bodyPr/>
          <a:lstStyle/>
          <a:p>
            <a:r>
              <a:rPr lang="zh-CN" altLang="zh-CN">
                <a:latin typeface="Times New Roman" panose="02020603050405020304" pitchFamily="18" charset="0"/>
                <a:ea typeface="宋体" panose="02010600030101010101" pitchFamily="2" charset="-122"/>
                <a:cs typeface="Times New Roman" panose="02020603050405020304" pitchFamily="18" charset="0"/>
              </a:rPr>
              <a:t>甲燃料的热值大，由</a:t>
            </a:r>
            <a:r>
              <a:rPr lang="en-US" altLang="zh-CN" i="1">
                <a:latin typeface="Times New Roman" panose="02020603050405020304" pitchFamily="18" charset="0"/>
                <a:ea typeface="宋体" panose="02010600030101010101" pitchFamily="2" charset="-122"/>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放</a:t>
            </a:r>
            <a:r>
              <a:rPr lang="zh-CN" altLang="zh-CN">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rPr>
              <a:t>mq</a:t>
            </a:r>
            <a:r>
              <a:rPr lang="zh-CN" altLang="zh-CN">
                <a:latin typeface="Times New Roman" panose="02020603050405020304" pitchFamily="18" charset="0"/>
                <a:ea typeface="宋体" panose="02010600030101010101" pitchFamily="2" charset="-122"/>
                <a:cs typeface="Times New Roman" panose="02020603050405020304" pitchFamily="18" charset="0"/>
              </a:rPr>
              <a:t>可知，完全燃烧相同质量的甲燃料和乙燃料相比，甲放出的热量多，但使用甲燃料的热机做的有用功不一定多，使用甲燃料的热机做的有用功与燃料完全燃烧放出的热量之比不一定大，</a:t>
            </a:r>
            <a:r>
              <a:rPr lang="zh-CN" altLang="zh-CN" u="wavy">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即热机效率不一定高</a:t>
            </a:r>
            <a:r>
              <a:rPr lang="zh-CN" altLang="zh-CN">
                <a:latin typeface="Times New Roman" panose="02020603050405020304" pitchFamily="18" charset="0"/>
                <a:ea typeface="宋体" panose="02010600030101010101" pitchFamily="2" charset="-122"/>
                <a:cs typeface="Times New Roman" panose="02020603050405020304" pitchFamily="18" charset="0"/>
              </a:rPr>
              <a:t>，故</a:t>
            </a:r>
            <a:r>
              <a:rPr lang="en-US" altLang="zh-CN">
                <a:latin typeface="Times New Roman" panose="02020603050405020304" pitchFamily="18" charset="0"/>
                <a:ea typeface="宋体" panose="02010600030101010101" pitchFamily="2" charset="-122"/>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rPr>
              <a:t>C</a:t>
            </a:r>
            <a:r>
              <a:rPr lang="en-US" altLang="zh-CN">
                <a:latin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p:pic>
        <p:nvPicPr>
          <p:cNvPr id="4" name="箭头右.eps" descr="id:2147489340;FounderCES"/>
          <p:cNvPicPr/>
          <p:nvPr/>
        </p:nvPicPr>
        <p:blipFill>
          <a:blip r:embed="rId2"/>
          <a:stretch>
            <a:fillRect/>
          </a:stretch>
        </p:blipFill>
        <p:spPr>
          <a:xfrm rot="1584962">
            <a:off x="7535366" y="2578131"/>
            <a:ext cx="360040" cy="368900"/>
          </a:xfrm>
          <a:prstGeom prst="rect">
            <a:avLst/>
          </a:prstGeom>
        </p:spPr>
      </p:pic>
      <p:sp>
        <p:nvSpPr>
          <p:cNvPr id="5" name="矩形 4"/>
          <p:cNvSpPr/>
          <p:nvPr/>
        </p:nvSpPr>
        <p:spPr>
          <a:xfrm>
            <a:off x="6959302" y="2924944"/>
            <a:ext cx="4647426" cy="576248"/>
          </a:xfrm>
          <a:prstGeom prst="rect">
            <a:avLst/>
          </a:prstGeom>
        </p:spPr>
        <p:txBody>
          <a:bodyPr wrap="none">
            <a:spAutoFit/>
          </a:bodyPr>
          <a:lstStyle/>
          <a:p>
            <a:pPr algn="just">
              <a:lnSpc>
                <a:spcPct val="150000"/>
              </a:lnSpc>
              <a:spcAft>
                <a:spcPts val="0"/>
              </a:spcAft>
            </a:pPr>
            <a:r>
              <a:rPr lang="zh-CN" altLang="zh-CN" sz="2400" b="0">
                <a:solidFill>
                  <a:srgbClr val="00B0F0"/>
                </a:solidFill>
                <a:latin typeface="+mn-lt"/>
                <a:ea typeface="楷体" panose="02010609060101010101" pitchFamily="49" charset="-122"/>
                <a:cs typeface="Times New Roman" panose="02020603050405020304" pitchFamily="18" charset="0"/>
              </a:rPr>
              <a:t>热机效率肯定小于</a:t>
            </a:r>
            <a:r>
              <a:rPr lang="en-US" altLang="zh-CN" sz="2400" b="0">
                <a:solidFill>
                  <a:srgbClr val="00B0F0"/>
                </a:solidFill>
                <a:latin typeface="+mn-lt"/>
                <a:ea typeface="楷体" panose="02010609060101010101" pitchFamily="49" charset="-122"/>
                <a:cs typeface="Times New Roman" panose="02020603050405020304" pitchFamily="18" charset="0"/>
              </a:rPr>
              <a:t>100</a:t>
            </a:r>
            <a:r>
              <a:rPr lang="zh-CN" altLang="zh-CN" sz="2400" b="0">
                <a:solidFill>
                  <a:srgbClr val="00B0F0"/>
                </a:solidFill>
                <a:latin typeface="+mn-lt"/>
                <a:ea typeface="楷体" panose="02010609060101010101" pitchFamily="49" charset="-122"/>
                <a:cs typeface="Times New Roman" panose="02020603050405020304" pitchFamily="18" charset="0"/>
              </a:rPr>
              <a:t>％是正确的</a:t>
            </a:r>
          </a:p>
        </p:txBody>
      </p:sp>
      <p:pic>
        <p:nvPicPr>
          <p:cNvPr id="6" name="gyc491.jpg" descr="id:2147490269;FounderCES"/>
          <p:cNvPicPr/>
          <p:nvPr/>
        </p:nvPicPr>
        <p:blipFill>
          <a:blip r:embed="rId3"/>
          <a:stretch>
            <a:fillRect/>
          </a:stretch>
        </p:blipFill>
        <p:spPr>
          <a:xfrm>
            <a:off x="4491884" y="2756203"/>
            <a:ext cx="2491534" cy="2184965"/>
          </a:xfrm>
          <a:prstGeom prst="rect">
            <a:avLst/>
          </a:prstGeom>
        </p:spPr>
      </p:pic>
      <p:sp>
        <p:nvSpPr>
          <p:cNvPr id="7" name="矩形 6"/>
          <p:cNvSpPr/>
          <p:nvPr/>
        </p:nvSpPr>
        <p:spPr>
          <a:xfrm>
            <a:off x="4839008" y="4725144"/>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cs typeface="Times New Roman" panose="02020603050405020304" pitchFamily="18" charset="0"/>
              </a:rPr>
              <a:t>6</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中国科学家发明了基于摩擦起电原理的摩擦纳米发电机，实现微小的机械能到电能的转换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如图所示，让两种不同材质的摩擦层相互摩擦带上电荷并形成电压，从而在外部电路中形成电流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下列分析正确的是（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两摩擦层相互摩擦过程中产生了电荷</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两摩擦层摩擦后带上的是等量同种电荷</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正电荷在摩擦层</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和摩擦层</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之间转移</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负电荷在摩擦层</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和摩擦层</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之间转移</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496.jpg" descr="id:2147490276;FounderCES"/>
          <p:cNvPicPr/>
          <p:nvPr/>
        </p:nvPicPr>
        <p:blipFill>
          <a:blip r:embed="rId2"/>
          <a:stretch>
            <a:fillRect/>
          </a:stretch>
        </p:blipFill>
        <p:spPr>
          <a:xfrm>
            <a:off x="7851998" y="1969266"/>
            <a:ext cx="3096344" cy="1872208"/>
          </a:xfrm>
          <a:prstGeom prst="rect">
            <a:avLst/>
          </a:prstGeom>
        </p:spPr>
      </p:pic>
      <p:sp>
        <p:nvSpPr>
          <p:cNvPr id="4" name="矩形 3"/>
          <p:cNvSpPr/>
          <p:nvPr/>
        </p:nvSpPr>
        <p:spPr>
          <a:xfrm>
            <a:off x="8399462" y="3985490"/>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cs typeface="Times New Roman" panose="02020603050405020304" pitchFamily="18" charset="0"/>
              </a:rPr>
              <a:t>7</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
        <p:nvSpPr>
          <p:cNvPr id="6" name="矩形 5"/>
          <p:cNvSpPr/>
          <p:nvPr/>
        </p:nvSpPr>
        <p:spPr>
          <a:xfrm>
            <a:off x="6167214" y="1974031"/>
            <a:ext cx="407484" cy="461665"/>
          </a:xfrm>
          <a:prstGeom prst="rect">
            <a:avLst/>
          </a:prstGeom>
        </p:spPr>
        <p:txBody>
          <a:bodyPr wrap="none">
            <a:spAutoFit/>
          </a:bodyPr>
          <a:lstStyle/>
          <a:p>
            <a:r>
              <a:rPr lang="en-US" altLang="zh-CN" sz="2400"/>
              <a:t>D</a:t>
            </a:r>
            <a:endParaRPr lang="zh-CN" altLang="en-US"/>
          </a:p>
        </p:txBody>
      </p:sp>
      <p:sp>
        <p:nvSpPr>
          <p:cNvPr id="8" name="矩形 7"/>
          <p:cNvSpPr/>
          <p:nvPr/>
        </p:nvSpPr>
        <p:spPr>
          <a:xfrm>
            <a:off x="360854" y="4581128"/>
            <a:ext cx="11485848" cy="1754326"/>
          </a:xfrm>
          <a:prstGeom prst="rect">
            <a:avLst/>
          </a:prstGeom>
        </p:spPr>
        <p:txBody>
          <a:bodyPr wrap="square">
            <a:spAutoFit/>
          </a:bodyPr>
          <a:lstStyle/>
          <a:p>
            <a:pPr algn="just" eaLnBrk="1">
              <a:lnSpc>
                <a:spcPct val="150000"/>
              </a:lnSpc>
              <a:spcAft>
                <a:spcPts val="0"/>
              </a:spcAft>
            </a:pPr>
            <a:r>
              <a:rPr lang="en-US" altLang="zh-CN" sz="2400" b="0">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sz="2400" b="0">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sz="2400" b="0">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两摩擦层相互摩擦过程中只是使电荷发生了转移，并没有产生电荷，故</a:t>
            </a:r>
            <a:r>
              <a:rPr lang="en-US" altLang="zh-CN" sz="2400" b="0">
                <a:solidFill>
                  <a:srgbClr val="000000"/>
                </a:solidFill>
                <a:cs typeface="Times New Roman" panose="02020603050405020304" pitchFamily="18" charset="0"/>
              </a:rPr>
              <a:t>A</a:t>
            </a:r>
            <a:r>
              <a:rPr lang="zh-CN" altLang="zh-CN" sz="2400" b="0">
                <a:solidFill>
                  <a:srgbClr val="000000"/>
                </a:solidFill>
                <a:cs typeface="Times New Roman" panose="02020603050405020304" pitchFamily="18" charset="0"/>
              </a:rPr>
              <a:t>错误；两摩擦层摩擦后带上的是等量异种电荷，故</a:t>
            </a:r>
            <a:r>
              <a:rPr lang="en-US" altLang="zh-CN" sz="2400" b="0">
                <a:solidFill>
                  <a:srgbClr val="000000"/>
                </a:solidFill>
                <a:cs typeface="Times New Roman" panose="02020603050405020304" pitchFamily="18" charset="0"/>
              </a:rPr>
              <a:t>B</a:t>
            </a:r>
            <a:r>
              <a:rPr lang="zh-CN" altLang="zh-CN" sz="2400" b="0">
                <a:solidFill>
                  <a:srgbClr val="000000"/>
                </a:solidFill>
                <a:cs typeface="Times New Roman" panose="02020603050405020304" pitchFamily="18" charset="0"/>
              </a:rPr>
              <a:t>错误；负电荷在摩擦层</a:t>
            </a:r>
            <a:r>
              <a:rPr lang="en-US" altLang="zh-CN" sz="2400" b="0" i="1">
                <a:solidFill>
                  <a:srgbClr val="000000"/>
                </a:solidFill>
                <a:cs typeface="Times New Roman" panose="02020603050405020304" pitchFamily="18" charset="0"/>
              </a:rPr>
              <a:t>a</a:t>
            </a:r>
            <a:r>
              <a:rPr lang="zh-CN" altLang="zh-CN" sz="2400" b="0">
                <a:solidFill>
                  <a:srgbClr val="000000"/>
                </a:solidFill>
                <a:cs typeface="Times New Roman" panose="02020603050405020304" pitchFamily="18" charset="0"/>
              </a:rPr>
              <a:t>和摩擦层</a:t>
            </a:r>
            <a:r>
              <a:rPr lang="en-US" altLang="zh-CN" sz="2400" b="0" i="1">
                <a:solidFill>
                  <a:srgbClr val="000000"/>
                </a:solidFill>
                <a:cs typeface="Times New Roman" panose="02020603050405020304" pitchFamily="18" charset="0"/>
              </a:rPr>
              <a:t>b</a:t>
            </a:r>
            <a:r>
              <a:rPr lang="zh-CN" altLang="zh-CN" sz="2400" b="0">
                <a:solidFill>
                  <a:srgbClr val="000000"/>
                </a:solidFill>
                <a:cs typeface="Times New Roman" panose="02020603050405020304" pitchFamily="18" charset="0"/>
              </a:rPr>
              <a:t>之间转移，故</a:t>
            </a:r>
            <a:r>
              <a:rPr lang="en-US" altLang="zh-CN" sz="2400" b="0">
                <a:solidFill>
                  <a:srgbClr val="000000"/>
                </a:solidFill>
                <a:cs typeface="Times New Roman" panose="02020603050405020304" pitchFamily="18" charset="0"/>
              </a:rPr>
              <a:t>C</a:t>
            </a:r>
            <a:r>
              <a:rPr lang="zh-CN" altLang="zh-CN" sz="2400" b="0">
                <a:solidFill>
                  <a:srgbClr val="000000"/>
                </a:solidFill>
                <a:cs typeface="Times New Roman" panose="02020603050405020304" pitchFamily="18" charset="0"/>
              </a:rPr>
              <a:t>错误，</a:t>
            </a:r>
            <a:r>
              <a:rPr lang="en-US" altLang="zh-CN" sz="2400" b="0">
                <a:solidFill>
                  <a:srgbClr val="000000"/>
                </a:solidFill>
                <a:cs typeface="Times New Roman" panose="02020603050405020304" pitchFamily="18" charset="0"/>
              </a:rPr>
              <a:t>D</a:t>
            </a:r>
            <a:r>
              <a:rPr lang="zh-CN" altLang="zh-CN" sz="2400" b="0">
                <a:solidFill>
                  <a:srgbClr val="000000"/>
                </a:solidFill>
                <a:cs typeface="Times New Roman" panose="02020603050405020304" pitchFamily="18" charset="0"/>
              </a:rPr>
              <a:t>正确</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9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9909"/>
            <a:ext cx="11485848" cy="3970318"/>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如图所示，桌面上有两个小灯泡和一个开关，桌面下有且只有一个电源，它们的连接电路在桌面下，无法看到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闭合开关，两灯同时发光，下列可以判断两灯一定是串联的是（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两个灯泡的亮度一样</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断开开关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两个灯泡均熄灭</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通过两个灯泡的电流相等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两个灯泡两端的电压不相等</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h497.jpg" descr="id:2147490283;FounderCES"/>
          <p:cNvPicPr/>
          <p:nvPr/>
        </p:nvPicPr>
        <p:blipFill>
          <a:blip r:embed="rId2"/>
          <a:stretch>
            <a:fillRect/>
          </a:stretch>
        </p:blipFill>
        <p:spPr>
          <a:xfrm>
            <a:off x="6743278" y="2607331"/>
            <a:ext cx="3024336" cy="1684719"/>
          </a:xfrm>
          <a:prstGeom prst="rect">
            <a:avLst/>
          </a:prstGeom>
        </p:spPr>
      </p:pic>
      <p:sp>
        <p:nvSpPr>
          <p:cNvPr id="5" name="矩形 4"/>
          <p:cNvSpPr/>
          <p:nvPr/>
        </p:nvSpPr>
        <p:spPr>
          <a:xfrm>
            <a:off x="7319342" y="4325515"/>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cs typeface="Times New Roman" panose="02020603050405020304" pitchFamily="18" charset="0"/>
              </a:rPr>
              <a:t>8</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
        <p:nvSpPr>
          <p:cNvPr id="6" name="矩形 5"/>
          <p:cNvSpPr/>
          <p:nvPr/>
        </p:nvSpPr>
        <p:spPr>
          <a:xfrm>
            <a:off x="1774726" y="2376499"/>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80728"/>
            <a:ext cx="11494992" cy="2862322"/>
          </a:xfrm>
          <a:prstGeom prst="rect">
            <a:avLst/>
          </a:prstGeom>
        </p:spPr>
        <p:txBody>
          <a:bodyPr wrap="square">
            <a:spAutoFit/>
          </a:bodyPr>
          <a:lstStyle/>
          <a:p>
            <a:pPr>
              <a:spcAft>
                <a:spcPts val="0"/>
              </a:spcAft>
            </a:pP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sz="2400">
                <a:solidFill>
                  <a:srgbClr val="000000"/>
                </a:solidFill>
                <a:cs typeface="Times New Roman" panose="02020603050405020304" pitchFamily="18" charset="0"/>
              </a:rPr>
              <a:t>当两灯泡规格相同时，无论串联还是并联，其亮度均相同，</a:t>
            </a:r>
            <a:r>
              <a:rPr lang="en-US" altLang="zh-CN" sz="2400">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不符合题意；断开开关，两个灯泡均熄灭，两灯可能是串联，也可能是并联，且开关在干路，</a:t>
            </a:r>
            <a:r>
              <a:rPr lang="en-US" altLang="zh-CN" sz="2400">
                <a:solidFill>
                  <a:srgbClr val="000000"/>
                </a:solidFill>
                <a:cs typeface="Times New Roman" panose="02020603050405020304" pitchFamily="18" charset="0"/>
              </a:rPr>
              <a:t>B</a:t>
            </a:r>
            <a:r>
              <a:rPr lang="zh-CN" altLang="zh-CN" sz="2400">
                <a:solidFill>
                  <a:srgbClr val="000000"/>
                </a:solidFill>
                <a:cs typeface="Times New Roman" panose="02020603050405020304" pitchFamily="18" charset="0"/>
              </a:rPr>
              <a:t>不符合题意；通过两个灯泡的电流相等，两灯可能是串联，也可能是两只规格相同的灯泡并联，</a:t>
            </a:r>
            <a:r>
              <a:rPr lang="en-US" altLang="zh-CN" sz="2400">
                <a:solidFill>
                  <a:srgbClr val="000000"/>
                </a:solidFill>
                <a:cs typeface="Times New Roman" panose="02020603050405020304" pitchFamily="18" charset="0"/>
              </a:rPr>
              <a:t>C</a:t>
            </a:r>
            <a:r>
              <a:rPr lang="zh-CN" altLang="zh-CN" sz="2400">
                <a:solidFill>
                  <a:srgbClr val="000000"/>
                </a:solidFill>
                <a:cs typeface="Times New Roman" panose="02020603050405020304" pitchFamily="18" charset="0"/>
              </a:rPr>
              <a:t>不符合题意；两个灯泡两端的电压不相等，说明两灯一定不是并联，而是两只规格不同的灯泡串联，</a:t>
            </a:r>
            <a:r>
              <a:rPr lang="en-US" altLang="zh-CN" sz="2400">
                <a:solidFill>
                  <a:srgbClr val="000000"/>
                </a:solidFill>
                <a:cs typeface="Times New Roman" panose="02020603050405020304" pitchFamily="18" charset="0"/>
              </a:rPr>
              <a:t>D</a:t>
            </a:r>
            <a:r>
              <a:rPr lang="zh-CN" altLang="zh-CN" sz="2400">
                <a:solidFill>
                  <a:srgbClr val="000000"/>
                </a:solidFill>
                <a:cs typeface="Times New Roman" panose="02020603050405020304" pitchFamily="18" charset="0"/>
              </a:rPr>
              <a:t>符合题意</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900">
              <a:solidFill>
                <a:srgbClr val="000000"/>
              </a:solidFill>
              <a:cs typeface="Times New Roman" panose="02020603050405020304" pitchFamily="18" charset="0"/>
            </a:endParaRPr>
          </a:p>
        </p:txBody>
      </p:sp>
      <p:pic>
        <p:nvPicPr>
          <p:cNvPr id="4" name="gh497.jpg" descr="id:2147490283;FounderCES"/>
          <p:cNvPicPr/>
          <p:nvPr/>
        </p:nvPicPr>
        <p:blipFill>
          <a:blip r:embed="rId2"/>
          <a:stretch>
            <a:fillRect/>
          </a:stretch>
        </p:blipFill>
        <p:spPr>
          <a:xfrm>
            <a:off x="4176384" y="3840831"/>
            <a:ext cx="2592288" cy="1627716"/>
          </a:xfrm>
          <a:prstGeom prst="rect">
            <a:avLst/>
          </a:prstGeom>
        </p:spPr>
      </p:pic>
      <p:sp>
        <p:nvSpPr>
          <p:cNvPr id="5" name="矩形 4"/>
          <p:cNvSpPr/>
          <p:nvPr/>
        </p:nvSpPr>
        <p:spPr>
          <a:xfrm>
            <a:off x="4655046" y="5569023"/>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cs typeface="Times New Roman" panose="02020603050405020304" pitchFamily="18" charset="0"/>
              </a:rPr>
              <a:t>8</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3" y="565932"/>
            <a:ext cx="11829559" cy="4524315"/>
          </a:xfrm>
        </p:spPr>
        <p:txBody>
          <a:bodyPr/>
          <a:lstStyle/>
          <a:p>
            <a:pPr algn="ct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选择题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本题包括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每小题只有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个选项符合题意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关于温度、热量和内能，下列说法正确的是（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物体的温度越高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所含热量越多</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内能小的物体也可能将热量传递给内能大的物体</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温度高的物体内能一定大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温度低的物体内能一定小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物体的内能与温度有关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只要温度不变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物体的内能就一定不变</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959302" y="1736644"/>
            <a:ext cx="389850" cy="461665"/>
          </a:xfrm>
          <a:prstGeom prst="rect">
            <a:avLst/>
          </a:prstGeom>
        </p:spPr>
        <p:txBody>
          <a:bodyPr wrap="none">
            <a:spAutoFit/>
          </a:bodyPr>
          <a:lstStyle/>
          <a:p>
            <a:r>
              <a:rPr lang="en-US" altLang="zh-CN" sz="2400"/>
              <a:t>B</a:t>
            </a:r>
            <a:endParaRPr lang="zh-CN" altLang="en-US"/>
          </a:p>
        </p:txBody>
      </p:sp>
      <p:sp>
        <p:nvSpPr>
          <p:cNvPr id="5" name="内容占位符 1"/>
          <p:cNvSpPr txBox="1"/>
          <p:nvPr/>
        </p:nvSpPr>
        <p:spPr bwMode="auto">
          <a:xfrm>
            <a:off x="360854" y="436103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热量是一个过程量，不能用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来表示，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错误；热传递发生的条件是存在温度差，所以内能小的物体也可能将热量传递给内能大的物体，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正确；内能的影响因素有温度、体积和状态等，温度高的物体内能不一定大，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错误；晶体吸热熔化时，温度不变，但内能增大，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3968"/>
            <a:ext cx="11485848" cy="3416320"/>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闭合时，电压表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两端的电压和通过灯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的电流分别是（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6138467" y="436492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
        <p:nvSpPr>
          <p:cNvPr id="6" name="矩形 5"/>
          <p:cNvSpPr/>
          <p:nvPr/>
        </p:nvSpPr>
        <p:spPr>
          <a:xfrm>
            <a:off x="9191550" y="1675660"/>
            <a:ext cx="407484" cy="461665"/>
          </a:xfrm>
          <a:prstGeom prst="rect">
            <a:avLst/>
          </a:prstGeom>
        </p:spPr>
        <p:txBody>
          <a:bodyPr wrap="none">
            <a:spAutoFit/>
          </a:bodyPr>
          <a:lstStyle/>
          <a:p>
            <a:r>
              <a:rPr lang="en-US" altLang="zh-CN" sz="2400"/>
              <a:t>C</a:t>
            </a:r>
            <a:endParaRPr lang="zh-CN" altLang="en-US"/>
          </a:p>
        </p:txBody>
      </p:sp>
      <p:pic>
        <p:nvPicPr>
          <p:cNvPr id="7" name="gh498.jpg" descr="id:2147490290;FounderCES"/>
          <p:cNvPicPr/>
          <p:nvPr/>
        </p:nvPicPr>
        <p:blipFill>
          <a:blip r:embed="rId2"/>
          <a:stretch>
            <a:fillRect/>
          </a:stretch>
        </p:blipFill>
        <p:spPr>
          <a:xfrm>
            <a:off x="5807174" y="2492896"/>
            <a:ext cx="2064413" cy="18418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2308324"/>
          </a:xfrm>
        </p:spPr>
        <p:txBody>
          <a:bodyPr/>
          <a:lstStyle/>
          <a:p>
            <a:pPr hangingPunct="0">
              <a:spcAft>
                <a:spcPts val="0"/>
              </a:spcAft>
            </a:pP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由电路图知，两灯泡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测电源电压，电压表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两端的电压，电流表测电路中的电流，故电源电压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，由串联电路的电压特点知，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；串联电路中电流处处相等，两灯泡串联，因此通过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338267" y="5661248"/>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pic>
        <p:nvPicPr>
          <p:cNvPr id="4" name="gh498.jpg" descr="id:2147490290;FounderCES"/>
          <p:cNvPicPr/>
          <p:nvPr/>
        </p:nvPicPr>
        <p:blipFill>
          <a:blip r:embed="rId2"/>
          <a:stretch>
            <a:fillRect/>
          </a:stretch>
        </p:blipFill>
        <p:spPr>
          <a:xfrm>
            <a:off x="3921323" y="3645024"/>
            <a:ext cx="2182455" cy="2016224"/>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24837"/>
            <a:ext cx="11485848" cy="5078313"/>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山东聊城阳谷县期末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）利用如图甲所示电</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路探究电流和电阻的关系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电源电压保持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不变，分</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别将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连入</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按实验要求测得通过各定值电阻的电流，描绘出</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如图乙所示的图像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下列说法中错误的是（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电压表示数保持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的阻值是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的阻值是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滑动变阻器连入电路中的阻值为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滑动变阻器连入电路的阻值变化范围为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492.jpg" descr="id:2147490297;FounderCES"/>
          <p:cNvPicPr/>
          <p:nvPr/>
        </p:nvPicPr>
        <p:blipFill>
          <a:blip r:embed="rId2"/>
          <a:stretch>
            <a:fillRect/>
          </a:stretch>
        </p:blipFill>
        <p:spPr>
          <a:xfrm>
            <a:off x="7679382" y="1059445"/>
            <a:ext cx="1840900" cy="1631972"/>
          </a:xfrm>
          <a:prstGeom prst="rect">
            <a:avLst/>
          </a:prstGeom>
        </p:spPr>
      </p:pic>
      <p:pic>
        <p:nvPicPr>
          <p:cNvPr id="5" name="gyc493.jpg" descr="id:2147490304;FounderCES"/>
          <p:cNvPicPr/>
          <p:nvPr/>
        </p:nvPicPr>
        <p:blipFill>
          <a:blip r:embed="rId3"/>
          <a:stretch>
            <a:fillRect/>
          </a:stretch>
        </p:blipFill>
        <p:spPr>
          <a:xfrm>
            <a:off x="9819302" y="1059445"/>
            <a:ext cx="2163981" cy="1656184"/>
          </a:xfrm>
          <a:prstGeom prst="rect">
            <a:avLst/>
          </a:prstGeom>
        </p:spPr>
      </p:pic>
      <p:sp>
        <p:nvSpPr>
          <p:cNvPr id="6" name="矩形 5"/>
          <p:cNvSpPr/>
          <p:nvPr/>
        </p:nvSpPr>
        <p:spPr>
          <a:xfrm>
            <a:off x="8391724" y="2566002"/>
            <a:ext cx="670942"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7" name="矩形 6"/>
          <p:cNvSpPr/>
          <p:nvPr/>
        </p:nvSpPr>
        <p:spPr>
          <a:xfrm>
            <a:off x="10587340" y="2627071"/>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8" name="矩形 7"/>
          <p:cNvSpPr/>
          <p:nvPr/>
        </p:nvSpPr>
        <p:spPr>
          <a:xfrm>
            <a:off x="8945436" y="3117569"/>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
        <p:nvSpPr>
          <p:cNvPr id="9" name="矩形 8"/>
          <p:cNvSpPr/>
          <p:nvPr/>
        </p:nvSpPr>
        <p:spPr>
          <a:xfrm>
            <a:off x="6213344" y="3132186"/>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649589"/>
              </a:xfrm>
            </p:spPr>
            <p:txBody>
              <a:bodyPr/>
              <a:lstStyle/>
              <a:p>
                <a:pPr hangingPunct="0">
                  <a:spcAft>
                    <a:spcPts val="0"/>
                  </a:spcAft>
                </a:pP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由图乙可知，电压表的示数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，则实验中电压表示数保持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正确，不符合题意；由图乙可知，当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正确，不符合题意；由图乙可知，当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，由欧姆定律可知电路中的总电阻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，由串联电路的电阻特点可知，此时滑动变阻器接入电路的电阻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649589"/>
              </a:xfrm>
              <a:blipFill rotWithShape="1">
                <a:blip r:embed="rId2"/>
                <a:stretch>
                  <a:fillRect l="-2" t="-17" r="1" b="7"/>
                </a:stretch>
              </a:blipFill>
            </p:spPr>
            <p:txBody>
              <a:bodyPr/>
              <a:lstStyle/>
              <a:p>
                <a:r>
                  <a:rPr lang="zh-CN" altLang="en-US">
                    <a:noFill/>
                  </a:rPr>
                  <a:t> </a:t>
                </a:r>
              </a:p>
            </p:txBody>
          </p:sp>
        </mc:Fallback>
      </mc:AlternateContent>
      <p:pic>
        <p:nvPicPr>
          <p:cNvPr id="3" name="gyc492.jpg" descr="id:2147490297;FounderCES"/>
          <p:cNvPicPr/>
          <p:nvPr/>
        </p:nvPicPr>
        <p:blipFill>
          <a:blip r:embed="rId3"/>
          <a:stretch>
            <a:fillRect/>
          </a:stretch>
        </p:blipFill>
        <p:spPr>
          <a:xfrm>
            <a:off x="3857326" y="3933056"/>
            <a:ext cx="2016224" cy="1833841"/>
          </a:xfrm>
          <a:prstGeom prst="rect">
            <a:avLst/>
          </a:prstGeom>
        </p:spPr>
      </p:pic>
      <p:pic>
        <p:nvPicPr>
          <p:cNvPr id="4" name="gyc493.jpg" descr="id:2147490304;FounderCES"/>
          <p:cNvPicPr/>
          <p:nvPr/>
        </p:nvPicPr>
        <p:blipFill>
          <a:blip r:embed="rId4"/>
          <a:stretch>
            <a:fillRect/>
          </a:stretch>
        </p:blipFill>
        <p:spPr>
          <a:xfrm>
            <a:off x="6383238" y="3933056"/>
            <a:ext cx="2275930" cy="1741863"/>
          </a:xfrm>
          <a:prstGeom prst="rect">
            <a:avLst/>
          </a:prstGeom>
        </p:spPr>
      </p:pic>
      <p:sp>
        <p:nvSpPr>
          <p:cNvPr id="5" name="矩形 4"/>
          <p:cNvSpPr/>
          <p:nvPr/>
        </p:nvSpPr>
        <p:spPr>
          <a:xfrm>
            <a:off x="4784811" y="5605314"/>
            <a:ext cx="670942"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6" name="矩形 5"/>
          <p:cNvSpPr/>
          <p:nvPr/>
        </p:nvSpPr>
        <p:spPr>
          <a:xfrm>
            <a:off x="7167849" y="5605313"/>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7" name="矩形 6"/>
          <p:cNvSpPr/>
          <p:nvPr/>
        </p:nvSpPr>
        <p:spPr>
          <a:xfrm>
            <a:off x="5444300" y="5940879"/>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993072"/>
                <a:ext cx="11485848" cy="2147896"/>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根据图乙可知，当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，滑动变阻器两端电压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，由欧姆定律可得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滑</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max</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，所以滑动变阻器连入电路的阻值范围为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错误，符合题意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993072"/>
                <a:ext cx="11485848" cy="2147896"/>
              </a:xfrm>
              <a:blipFill rotWithShape="1">
                <a:blip r:embed="rId2"/>
                <a:stretch>
                  <a:fillRect l="-2" t="-26" r="1" b="12"/>
                </a:stretch>
              </a:blipFill>
            </p:spPr>
            <p:txBody>
              <a:bodyPr/>
              <a:lstStyle/>
              <a:p>
                <a:r>
                  <a:rPr lang="zh-CN" altLang="en-US">
                    <a:noFill/>
                  </a:rPr>
                  <a:t> </a:t>
                </a:r>
              </a:p>
            </p:txBody>
          </p:sp>
        </mc:Fallback>
      </mc:AlternateContent>
      <p:pic>
        <p:nvPicPr>
          <p:cNvPr id="3" name="gyc492.jpg" descr="id:2147490297;FounderCES"/>
          <p:cNvPicPr/>
          <p:nvPr/>
        </p:nvPicPr>
        <p:blipFill>
          <a:blip r:embed="rId3"/>
          <a:stretch>
            <a:fillRect/>
          </a:stretch>
        </p:blipFill>
        <p:spPr>
          <a:xfrm>
            <a:off x="3286894" y="3212976"/>
            <a:ext cx="2016224" cy="1872208"/>
          </a:xfrm>
          <a:prstGeom prst="rect">
            <a:avLst/>
          </a:prstGeom>
        </p:spPr>
      </p:pic>
      <p:pic>
        <p:nvPicPr>
          <p:cNvPr id="4" name="gyc493.jpg" descr="id:2147490304;FounderCES"/>
          <p:cNvPicPr/>
          <p:nvPr/>
        </p:nvPicPr>
        <p:blipFill>
          <a:blip r:embed="rId4"/>
          <a:stretch>
            <a:fillRect/>
          </a:stretch>
        </p:blipFill>
        <p:spPr>
          <a:xfrm>
            <a:off x="6091464" y="3212976"/>
            <a:ext cx="2163981" cy="1656184"/>
          </a:xfrm>
          <a:prstGeom prst="rect">
            <a:avLst/>
          </a:prstGeom>
        </p:spPr>
      </p:pic>
      <p:sp>
        <p:nvSpPr>
          <p:cNvPr id="5" name="矩形 4"/>
          <p:cNvSpPr/>
          <p:nvPr/>
        </p:nvSpPr>
        <p:spPr>
          <a:xfrm>
            <a:off x="4173237" y="5085184"/>
            <a:ext cx="670942"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6" name="矩形 5"/>
          <p:cNvSpPr/>
          <p:nvPr/>
        </p:nvSpPr>
        <p:spPr>
          <a:xfrm>
            <a:off x="6909542" y="4941119"/>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7" name="矩形 6"/>
          <p:cNvSpPr/>
          <p:nvPr/>
        </p:nvSpPr>
        <p:spPr>
          <a:xfrm>
            <a:off x="5015086" y="5517232"/>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1093"/>
            <a:ext cx="11485848" cy="452431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河南郑州经开区期末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）如图是创新实验小组同学设计的一款电子量角器的实物图和电路图，</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为均匀半圆弧形电阻，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点为其圆心，</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为金属滑片，可绕</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点转动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间连接的角度显示器是由电压表改装而成的，可用来显示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沿顺时针方向转动时，则（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连入的电阻变大</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电压表的示数变大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电路中的电流变大</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电路的总功率变小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494.jpg" descr="id:2147490311;FounderCES"/>
          <p:cNvPicPr/>
          <p:nvPr/>
        </p:nvPicPr>
        <p:blipFill>
          <a:blip r:embed="rId2"/>
          <a:stretch>
            <a:fillRect/>
          </a:stretch>
        </p:blipFill>
        <p:spPr>
          <a:xfrm>
            <a:off x="6311230" y="2877017"/>
            <a:ext cx="4176464" cy="2148915"/>
          </a:xfrm>
          <a:prstGeom prst="rect">
            <a:avLst/>
          </a:prstGeom>
        </p:spPr>
      </p:pic>
      <p:sp>
        <p:nvSpPr>
          <p:cNvPr id="5" name="矩形 4"/>
          <p:cNvSpPr/>
          <p:nvPr/>
        </p:nvSpPr>
        <p:spPr>
          <a:xfrm>
            <a:off x="7679382" y="4872100"/>
            <a:ext cx="1712135"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
        <p:nvSpPr>
          <p:cNvPr id="6" name="矩形 5"/>
          <p:cNvSpPr/>
          <p:nvPr/>
        </p:nvSpPr>
        <p:spPr>
          <a:xfrm>
            <a:off x="5015086" y="2678032"/>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908720"/>
            <a:ext cx="11485848" cy="2862322"/>
          </a:xfrm>
        </p:spPr>
        <p:txBody>
          <a:bodyPr/>
          <a:lstStyle/>
          <a:p>
            <a:pPr hangingPunct="0">
              <a:spcAft>
                <a:spcPts val="0"/>
              </a:spcAft>
            </a:pP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由电路图可知，电压表测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弧部分电阻两端的电压，因电压表的内阻很大，在电路中相当于断路，所以，滑片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连入的电阻不变，即电路中的总电阻不变，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错误；由欧姆定律可知当滑片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沿顺时针方向转动时，电路中的电流大小不会改变，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错误；因滑片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沿顺时针方向转动时，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弧部分电阻变大，由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可知电压表示数会变大，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可知电路的总功率不变，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94.jpg" descr="id:2147490311;FounderCES"/>
          <p:cNvPicPr/>
          <p:nvPr/>
        </p:nvPicPr>
        <p:blipFill>
          <a:blip r:embed="rId2"/>
          <a:stretch>
            <a:fillRect/>
          </a:stretch>
        </p:blipFill>
        <p:spPr>
          <a:xfrm>
            <a:off x="3430910" y="3861048"/>
            <a:ext cx="4176464" cy="2148915"/>
          </a:xfrm>
          <a:prstGeom prst="rect">
            <a:avLst/>
          </a:prstGeom>
        </p:spPr>
      </p:pic>
      <p:sp>
        <p:nvSpPr>
          <p:cNvPr id="4" name="矩形 3"/>
          <p:cNvSpPr/>
          <p:nvPr/>
        </p:nvSpPr>
        <p:spPr>
          <a:xfrm>
            <a:off x="4799062" y="5856131"/>
            <a:ext cx="1712135"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431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山东烟台龙口期末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）在如图所示的电路中，电源电压恒定，忽略温度对灯丝电阻的影响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间接入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时，闭合开关，灯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恰能正常发光；断开开关，在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间换接入一个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后，再闭合开关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下列说法错误的是（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的功率不变</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两端电压变大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亮度相同</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不能正常发光</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95.jpg" descr="id:2147490318;FounderCES"/>
          <p:cNvPicPr/>
          <p:nvPr/>
        </p:nvPicPr>
        <p:blipFill>
          <a:blip r:embed="rId2"/>
          <a:stretch>
            <a:fillRect/>
          </a:stretch>
        </p:blipFill>
        <p:spPr>
          <a:xfrm>
            <a:off x="6168098" y="2912741"/>
            <a:ext cx="3168352" cy="1987192"/>
          </a:xfrm>
          <a:prstGeom prst="rect">
            <a:avLst/>
          </a:prstGeom>
        </p:spPr>
      </p:pic>
      <p:sp>
        <p:nvSpPr>
          <p:cNvPr id="4" name="矩形 3"/>
          <p:cNvSpPr/>
          <p:nvPr/>
        </p:nvSpPr>
        <p:spPr>
          <a:xfrm>
            <a:off x="6887294" y="4899933"/>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
        <p:nvSpPr>
          <p:cNvPr id="6" name="矩形 5"/>
          <p:cNvSpPr/>
          <p:nvPr/>
        </p:nvSpPr>
        <p:spPr>
          <a:xfrm>
            <a:off x="2694164" y="2830773"/>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97054"/>
                <a:ext cx="11485848" cy="3746667"/>
              </a:xfrm>
            </p:spPr>
            <p:txBody>
              <a:bodyPr/>
              <a:lstStyle/>
              <a:p>
                <a:pPr hangingPunct="0">
                  <a:spcAft>
                    <a:spcPts val="0"/>
                  </a:spcAft>
                </a:pP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由题意可知，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间的电压与灯泡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的额定电压相等，由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的变形式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a:rPr lang="zh-CN" altLang="en-US"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额</m:t>
                            </m:r>
                          </m:sub>
                          <m:sup>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b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e>
                          <m: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zh-CN" altLang="zh-CN"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额</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9</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a:rPr lang="zh-CN" altLang="en-US"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额</m:t>
                            </m:r>
                          </m:sub>
                          <m:sup>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b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zh-CN" altLang="zh-CN"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额</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8</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16</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，断开开关，在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间换接入一个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间的灯泡的电阻不变，则电路中的总电阻不变，由欧姆定律可知，电路中的电流不变，由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的功率不变，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697054"/>
                <a:ext cx="11485848" cy="3746667"/>
              </a:xfrm>
              <a:blipFill rotWithShape="1">
                <a:blip r:embed="rId2"/>
                <a:stretch>
                  <a:fillRect l="-2" t="-12" r="1" b="17"/>
                </a:stretch>
              </a:blipFill>
            </p:spPr>
            <p:txBody>
              <a:bodyPr/>
              <a:lstStyle/>
              <a:p>
                <a:r>
                  <a:rPr lang="zh-CN" altLang="en-US">
                    <a:noFill/>
                  </a:rPr>
                  <a:t> </a:t>
                </a:r>
              </a:p>
            </p:txBody>
          </p:sp>
        </mc:Fallback>
      </mc:AlternateContent>
      <p:pic>
        <p:nvPicPr>
          <p:cNvPr id="3" name="gyc495.jpg" descr="id:2147490318;FounderCES"/>
          <p:cNvPicPr/>
          <p:nvPr/>
        </p:nvPicPr>
        <p:blipFill>
          <a:blip r:embed="rId3"/>
          <a:stretch>
            <a:fillRect/>
          </a:stretch>
        </p:blipFill>
        <p:spPr>
          <a:xfrm>
            <a:off x="4439022" y="4378935"/>
            <a:ext cx="2520280" cy="1580721"/>
          </a:xfrm>
          <a:prstGeom prst="rect">
            <a:avLst/>
          </a:prstGeom>
        </p:spPr>
      </p:pic>
      <p:sp>
        <p:nvSpPr>
          <p:cNvPr id="4" name="矩形 3"/>
          <p:cNvSpPr/>
          <p:nvPr/>
        </p:nvSpPr>
        <p:spPr>
          <a:xfrm>
            <a:off x="5015086" y="5877272"/>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54710"/>
            <a:ext cx="11485848" cy="2862322"/>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两端的电压不变，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错误，符合题意；根据串联电路的电压特点可知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两端的电压不变，为灯泡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的额定电压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，该电压低于灯泡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的额定电压，故灯泡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不能正常发光，</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间灯泡的电阻不变，则电路中的总电阻不变，电路中的电流不变，由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的实际功率也为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，故两个灯泡一样亮，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95.jpg" descr="id:2147490318;FounderCES"/>
          <p:cNvPicPr/>
          <p:nvPr/>
        </p:nvPicPr>
        <p:blipFill>
          <a:blip r:embed="rId2"/>
          <a:stretch>
            <a:fillRect/>
          </a:stretch>
        </p:blipFill>
        <p:spPr>
          <a:xfrm>
            <a:off x="4439022" y="3284984"/>
            <a:ext cx="2735420" cy="1715657"/>
          </a:xfrm>
          <a:prstGeom prst="rect">
            <a:avLst/>
          </a:prstGeom>
        </p:spPr>
      </p:pic>
      <p:sp>
        <p:nvSpPr>
          <p:cNvPr id="4" name="矩形 3"/>
          <p:cNvSpPr/>
          <p:nvPr/>
        </p:nvSpPr>
        <p:spPr>
          <a:xfrm>
            <a:off x="4941751" y="5000641"/>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7240"/>
            <a:ext cx="11485848" cy="3416320"/>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有甲、乙、丙三个物体，其中甲、乙两物体质量都为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，丙物体质量为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，三个物体温度都升高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，吸收的热量如图所示，以下说法中错误的是（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甲的比热容比乙的小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乙的比热容比丙的大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甲的温度升高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需吸收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的热量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甲、乙的温度都降低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乙放出的热量少</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f9.jpg" descr="id:2147490157;FounderCES"/>
          <p:cNvPicPr/>
          <p:nvPr/>
        </p:nvPicPr>
        <p:blipFill>
          <a:blip r:embed="rId2"/>
          <a:stretch>
            <a:fillRect/>
          </a:stretch>
        </p:blipFill>
        <p:spPr>
          <a:xfrm>
            <a:off x="7247334" y="2452246"/>
            <a:ext cx="2880320" cy="2562671"/>
          </a:xfrm>
          <a:prstGeom prst="rect">
            <a:avLst/>
          </a:prstGeom>
        </p:spPr>
      </p:pic>
      <p:sp>
        <p:nvSpPr>
          <p:cNvPr id="4" name="矩形 3"/>
          <p:cNvSpPr/>
          <p:nvPr/>
        </p:nvSpPr>
        <p:spPr>
          <a:xfrm>
            <a:off x="7967414" y="5014917"/>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cs typeface="Times New Roman" panose="02020603050405020304" pitchFamily="18" charset="0"/>
              </a:rPr>
              <a:t>2</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
        <p:nvSpPr>
          <p:cNvPr id="6" name="矩形 5"/>
          <p:cNvSpPr/>
          <p:nvPr/>
        </p:nvSpPr>
        <p:spPr>
          <a:xfrm>
            <a:off x="9911630" y="1863896"/>
            <a:ext cx="407484" cy="461665"/>
          </a:xfrm>
          <a:prstGeom prst="rect">
            <a:avLst/>
          </a:prstGeom>
        </p:spPr>
        <p:txBody>
          <a:bodyPr wrap="none">
            <a:spAutoFit/>
          </a:bodyPr>
          <a:lstStyle/>
          <a:p>
            <a:r>
              <a:rPr lang="en-US" altLang="zh-CN" sz="2400"/>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txBox="1"/>
              <p:nvPr/>
            </p:nvSpPr>
            <p:spPr bwMode="auto">
              <a:xfrm>
                <a:off x="360854" y="1340768"/>
                <a:ext cx="11485848" cy="3672672"/>
              </a:xfrm>
              <a:prstGeom prst="rect">
                <a:avLst/>
              </a:prstGeom>
              <a:solidFill>
                <a:srgbClr val="E1F4FC"/>
              </a:solidFill>
              <a:ln>
                <a:noFill/>
              </a:ln>
              <a:extLs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t>                      </a:t>
                </a:r>
                <a:r>
                  <a:rPr lang="zh-CN" altLang="zh-CN">
                    <a:latin typeface="楷体" panose="02010609060101010101" pitchFamily="49" charset="-122"/>
                    <a:ea typeface="楷体" panose="02010609060101010101" pitchFamily="49" charset="-122"/>
                  </a:rPr>
                  <a:t>思路引导本题考查学生对额定电压和额定功率的理解，以及电功率公式的灵活应用，熟练掌握串联电路的电阻分压特点是解题的关键</a:t>
                </a:r>
                <a:r>
                  <a:rPr lang="en-US" altLang="zh-CN">
                    <a:latin typeface="楷体" panose="02010609060101010101" pitchFamily="49" charset="-122"/>
                    <a:ea typeface="楷体" panose="02010609060101010101" pitchFamily="49" charset="-122"/>
                  </a:rPr>
                  <a:t>.</a:t>
                </a:r>
                <a:r>
                  <a:rPr lang="zh-CN" altLang="zh-CN">
                    <a:latin typeface="楷体" panose="02010609060101010101" pitchFamily="49" charset="-122"/>
                    <a:ea typeface="楷体" panose="02010609060101010101" pitchFamily="49" charset="-122"/>
                  </a:rPr>
                  <a:t>灯泡的实际功率是由灯泡两端的实际电压决定的，根据</a:t>
                </a:r>
                <a:r>
                  <a:rPr lang="zh-CN" altLang="zh-CN">
                    <a:ea typeface="楷体" panose="02010609060101010101" pitchFamily="49" charset="-122"/>
                  </a:rPr>
                  <a:t>公式 </a:t>
                </a:r>
                <a:r>
                  <a:rPr lang="en-US" altLang="zh-CN" i="1">
                    <a:ea typeface="楷体" panose="02010609060101010101" pitchFamily="49" charset="-122"/>
                  </a:rPr>
                  <a:t>R</a:t>
                </a:r>
                <a:r>
                  <a:rPr lang="zh-CN" altLang="zh-CN">
                    <a:ea typeface="楷体" panose="02010609060101010101" pitchFamily="49" charset="-122"/>
                  </a:rPr>
                  <a:t>＝</a:t>
                </a:r>
                <a14:m>
                  <m:oMath xmlns:m="http://schemas.openxmlformats.org/officeDocument/2006/math">
                    <m:f>
                      <m:fPr>
                        <m:ctrlPr>
                          <a:rPr lang="zh-CN" altLang="zh-CN" i="1">
                            <a:latin typeface="Cambria Math" panose="02040503050406030204" pitchFamily="18" charset="0"/>
                          </a:rPr>
                        </m:ctrlPr>
                      </m:fPr>
                      <m:num>
                        <m:sSup>
                          <m:sSupPr>
                            <m:ctrlPr>
                              <a:rPr lang="zh-CN" altLang="zh-CN" i="1">
                                <a:latin typeface="Cambria Math" panose="02040503050406030204" pitchFamily="18" charset="0"/>
                              </a:rPr>
                            </m:ctrlPr>
                          </m:sSupPr>
                          <m:e>
                            <m:r>
                              <a:rPr lang="en-US" altLang="zh-CN" b="0" i="1">
                                <a:latin typeface="Cambria Math" panose="02040503050406030204" pitchFamily="18" charset="0"/>
                              </a:rPr>
                              <m:t>𝑈</m:t>
                            </m:r>
                          </m:e>
                          <m:sup>
                            <m:r>
                              <a:rPr lang="en-US" altLang="zh-CN" b="0" i="1">
                                <a:latin typeface="Cambria Math" panose="02040503050406030204" pitchFamily="18" charset="0"/>
                              </a:rPr>
                              <m:t>2</m:t>
                            </m:r>
                          </m:sup>
                        </m:sSup>
                      </m:num>
                      <m:den>
                        <m:r>
                          <a:rPr lang="en-US" altLang="zh-CN" b="0" i="1">
                            <a:latin typeface="Cambria Math" panose="02040503050406030204" pitchFamily="18" charset="0"/>
                          </a:rPr>
                          <m:t>𝑃</m:t>
                        </m:r>
                      </m:den>
                    </m:f>
                  </m:oMath>
                </a14:m>
                <a:r>
                  <a:rPr lang="zh-CN" altLang="zh-CN">
                    <a:ea typeface="楷体" panose="02010609060101010101" pitchFamily="49" charset="-122"/>
                  </a:rPr>
                  <a:t>可知</a:t>
                </a:r>
                <a:r>
                  <a:rPr lang="en-US" altLang="zh-CN" i="1">
                    <a:ea typeface="楷体" panose="02010609060101010101" pitchFamily="49" charset="-122"/>
                  </a:rPr>
                  <a:t>a</a:t>
                </a:r>
                <a:r>
                  <a:rPr lang="zh-CN" altLang="zh-CN">
                    <a:ea typeface="楷体" panose="02010609060101010101" pitchFamily="49" charset="-122"/>
                  </a:rPr>
                  <a:t>、</a:t>
                </a:r>
                <a:r>
                  <a:rPr lang="en-US" altLang="zh-CN" i="1">
                    <a:ea typeface="楷体" panose="02010609060101010101" pitchFamily="49" charset="-122"/>
                  </a:rPr>
                  <a:t>b</a:t>
                </a:r>
                <a:r>
                  <a:rPr lang="zh-CN" altLang="zh-CN">
                    <a:ea typeface="楷体" panose="02010609060101010101" pitchFamily="49" charset="-122"/>
                  </a:rPr>
                  <a:t>间两灯泡的电阻关系，根据</a:t>
                </a:r>
                <a:r>
                  <a:rPr lang="en-US" altLang="zh-CN" i="1">
                    <a:ea typeface="楷体" panose="02010609060101010101" pitchFamily="49" charset="-122"/>
                  </a:rPr>
                  <a:t>a</a:t>
                </a:r>
                <a:r>
                  <a:rPr lang="zh-CN" altLang="zh-CN">
                    <a:ea typeface="楷体" panose="02010609060101010101" pitchFamily="49" charset="-122"/>
                  </a:rPr>
                  <a:t>、</a:t>
                </a:r>
                <a:r>
                  <a:rPr lang="en-US" altLang="zh-CN" i="1">
                    <a:ea typeface="楷体" panose="02010609060101010101" pitchFamily="49" charset="-122"/>
                  </a:rPr>
                  <a:t>b</a:t>
                </a:r>
                <a:r>
                  <a:rPr lang="zh-CN" altLang="zh-CN">
                    <a:ea typeface="楷体" panose="02010609060101010101" pitchFamily="49" charset="-122"/>
                  </a:rPr>
                  <a:t>间灯泡电阻的变化判断出灯泡换接后电路中总电阻的变化，根据欧姆定律可知电路中电流的变化，根据</a:t>
                </a:r>
                <a:r>
                  <a:rPr lang="en-US" altLang="zh-CN" i="1">
                    <a:ea typeface="楷体" panose="02010609060101010101" pitchFamily="49" charset="-122"/>
                  </a:rPr>
                  <a:t>P</a:t>
                </a:r>
                <a:r>
                  <a:rPr lang="zh-CN" altLang="zh-CN">
                    <a:ea typeface="楷体" panose="02010609060101010101" pitchFamily="49" charset="-122"/>
                  </a:rPr>
                  <a:t>＝</a:t>
                </a:r>
                <a:r>
                  <a:rPr lang="en-US" altLang="zh-CN" i="1">
                    <a:ea typeface="楷体" panose="02010609060101010101" pitchFamily="49" charset="-122"/>
                  </a:rPr>
                  <a:t>UI</a:t>
                </a:r>
                <a:r>
                  <a:rPr lang="zh-CN" altLang="zh-CN">
                    <a:ea typeface="楷体" panose="02010609060101010101" pitchFamily="49" charset="-122"/>
                  </a:rPr>
                  <a:t>＝</a:t>
                </a:r>
                <a:r>
                  <a:rPr lang="en-US" altLang="zh-CN" i="1">
                    <a:ea typeface="楷体" panose="02010609060101010101" pitchFamily="49" charset="-122"/>
                  </a:rPr>
                  <a:t>I</a:t>
                </a:r>
                <a:r>
                  <a:rPr lang="en-US" altLang="zh-CN" baseline="30000">
                    <a:ea typeface="楷体" panose="02010609060101010101" pitchFamily="49" charset="-122"/>
                  </a:rPr>
                  <a:t>2</a:t>
                </a:r>
                <a:r>
                  <a:rPr lang="en-US" altLang="zh-CN" i="1">
                    <a:ea typeface="楷体" panose="02010609060101010101" pitchFamily="49" charset="-122"/>
                  </a:rPr>
                  <a:t>R</a:t>
                </a:r>
                <a:r>
                  <a:rPr lang="zh-CN" altLang="zh-CN">
                    <a:ea typeface="楷体" panose="02010609060101010101" pitchFamily="49" charset="-122"/>
                  </a:rPr>
                  <a:t>可知电阻功率的变化；根据串联电路的分压特点可知</a:t>
                </a:r>
                <a:r>
                  <a:rPr lang="en-US" altLang="zh-CN" i="1">
                    <a:ea typeface="楷体" panose="02010609060101010101" pitchFamily="49" charset="-122"/>
                  </a:rPr>
                  <a:t>a</a:t>
                </a:r>
                <a:r>
                  <a:rPr lang="zh-CN" altLang="zh-CN">
                    <a:ea typeface="楷体" panose="02010609060101010101" pitchFamily="49" charset="-122"/>
                  </a:rPr>
                  <a:t>、</a:t>
                </a:r>
                <a:r>
                  <a:rPr lang="en-US" altLang="zh-CN" i="1">
                    <a:ea typeface="楷体" panose="02010609060101010101" pitchFamily="49" charset="-122"/>
                  </a:rPr>
                  <a:t>b</a:t>
                </a:r>
                <a:r>
                  <a:rPr lang="zh-CN" altLang="zh-CN">
                    <a:ea typeface="楷体" panose="02010609060101010101" pitchFamily="49" charset="-122"/>
                  </a:rPr>
                  <a:t>间灯泡两端的电压变化，进一步判断两灯泡实际</a:t>
                </a:r>
                <a:r>
                  <a:rPr lang="zh-CN" altLang="zh-CN">
                    <a:latin typeface="楷体" panose="02010609060101010101" pitchFamily="49" charset="-122"/>
                    <a:ea typeface="楷体" panose="02010609060101010101" pitchFamily="49" charset="-122"/>
                  </a:rPr>
                  <a:t>功率的变化</a:t>
                </a:r>
                <a:r>
                  <a:rPr lang="en-US" altLang="zh-CN">
                    <a:latin typeface="楷体" panose="02010609060101010101" pitchFamily="49" charset="-122"/>
                    <a:ea typeface="楷体" panose="02010609060101010101" pitchFamily="49" charset="-122"/>
                  </a:rPr>
                  <a:t>.</a:t>
                </a:r>
                <a:endParaRPr lang="zh-CN" altLang="zh-CN">
                  <a:latin typeface="楷体" panose="02010609060101010101" pitchFamily="49" charset="-122"/>
                  <a:ea typeface="楷体" panose="02010609060101010101" pitchFamily="49" charset="-122"/>
                </a:endParaRPr>
              </a:p>
            </p:txBody>
          </p:sp>
        </mc:Choice>
        <mc:Fallback xmlns="">
          <p:sp>
            <p:nvSpPr>
              <p:cNvPr id="3" name="内容占位符 1"/>
              <p:cNvSpPr txBox="1">
                <a:spLocks noRot="1" noChangeAspect="1" noMove="1" noResize="1" noEditPoints="1" noAdjustHandles="1" noChangeArrowheads="1" noChangeShapeType="1" noTextEdit="1"/>
              </p:cNvSpPr>
              <p:nvPr/>
            </p:nvSpPr>
            <p:spPr bwMode="auto">
              <a:xfrm>
                <a:off x="360854" y="1340768"/>
                <a:ext cx="11485848" cy="3672672"/>
              </a:xfrm>
              <a:prstGeom prst="rect">
                <a:avLst/>
              </a:prstGeom>
              <a:blipFill rotWithShape="1">
                <a:blip r:embed="rId2"/>
                <a:stretch>
                  <a:fillRect l="-2" t="-8" r="1" b="3"/>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349650" y="1340768"/>
            <a:ext cx="1749116" cy="452427"/>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lgn="ct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非选择题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填空题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聊城冠县一模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）小星学习电功率知识后，想利用电能表测量家中电饭锅工作时的实际功率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他仔细观察了家中的电能表，表盘参数如图所示，则小星家允许加载的用电器的最大总功率为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他关闭家中其他用电器，只让电饭锅工作，发现电饭锅工作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，电能表转盘转过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转，则该电饭锅的实际功率为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96.jpg" descr="id:2147490325;FounderCES"/>
          <p:cNvPicPr/>
          <p:nvPr/>
        </p:nvPicPr>
        <p:blipFill>
          <a:blip r:embed="rId2"/>
          <a:stretch>
            <a:fillRect/>
          </a:stretch>
        </p:blipFill>
        <p:spPr>
          <a:xfrm>
            <a:off x="4371446" y="4110801"/>
            <a:ext cx="2160240" cy="1648316"/>
          </a:xfrm>
          <a:prstGeom prst="rect">
            <a:avLst/>
          </a:prstGeom>
        </p:spPr>
      </p:pic>
      <p:sp>
        <p:nvSpPr>
          <p:cNvPr id="4" name="矩形 3"/>
          <p:cNvSpPr/>
          <p:nvPr/>
        </p:nvSpPr>
        <p:spPr>
          <a:xfrm>
            <a:off x="4586585" y="5750904"/>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
        <p:nvSpPr>
          <p:cNvPr id="6" name="矩形 5"/>
          <p:cNvSpPr/>
          <p:nvPr/>
        </p:nvSpPr>
        <p:spPr>
          <a:xfrm>
            <a:off x="4315408" y="3051708"/>
            <a:ext cx="877163" cy="461665"/>
          </a:xfrm>
          <a:prstGeom prst="rect">
            <a:avLst/>
          </a:prstGeom>
        </p:spPr>
        <p:txBody>
          <a:bodyPr wrap="none">
            <a:spAutoFit/>
          </a:bodyPr>
          <a:lstStyle/>
          <a:p>
            <a:r>
              <a:rPr lang="en-US" altLang="zh-CN" sz="2400"/>
              <a:t>4 400</a:t>
            </a:r>
            <a:endParaRPr lang="zh-CN" altLang="en-US"/>
          </a:p>
        </p:txBody>
      </p:sp>
      <p:sp>
        <p:nvSpPr>
          <p:cNvPr id="8" name="矩形 7"/>
          <p:cNvSpPr/>
          <p:nvPr/>
        </p:nvSpPr>
        <p:spPr>
          <a:xfrm>
            <a:off x="10271670" y="3587268"/>
            <a:ext cx="646331" cy="461665"/>
          </a:xfrm>
          <a:prstGeom prst="rect">
            <a:avLst/>
          </a:prstGeom>
        </p:spPr>
        <p:txBody>
          <a:bodyPr wrap="none">
            <a:spAutoFit/>
          </a:bodyPr>
          <a:lstStyle/>
          <a:p>
            <a:r>
              <a:rPr lang="en-US" altLang="zh-CN" sz="2400"/>
              <a:t>600</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908720"/>
                <a:ext cx="11485848" cy="3650230"/>
              </a:xfrm>
            </p:spPr>
            <p:txBody>
              <a:bodyPr/>
              <a:lstStyle/>
              <a:p>
                <a:pPr hangingPunct="0">
                  <a:spcAft>
                    <a:spcPts val="0"/>
                  </a:spcAft>
                </a:pP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表示电能表的工作电压为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，电能表平时工作允许通过的最大电流为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，小星家允许加载的用电器的最大总功率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4 400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3 000 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zh-CN"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）表示电路中每消耗</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kW</a:t>
                </a:r>
                <a:r>
                  <a:rPr lang="zh-CN"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的电能，电能表转盘转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3 000 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，电能表转盘转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时，电饭锅消耗的电能</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60</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000</m:t>
                        </m:r>
                      </m:den>
                    </m:f>
                  </m:oMath>
                </a14:m>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kW</a:t>
                </a:r>
                <a:r>
                  <a:rPr lang="zh-CN"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kW</a:t>
                </a:r>
                <a:r>
                  <a:rPr lang="zh-CN"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，电饭锅的实际功率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𝑊</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02</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kW</m:t>
                        </m:r>
                        <m:r>
                          <m:rPr>
                            <m:nor/>
                          </m:rPr>
                          <a:rPr lang="zh-CN"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m:t>·</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h</m:t>
                        </m:r>
                      </m:num>
                      <m:den>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60</m:t>
                            </m:r>
                          </m:den>
                        </m:f>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h</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kW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600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908720"/>
                <a:ext cx="11485848" cy="3650230"/>
              </a:xfrm>
              <a:blipFill rotWithShape="1">
                <a:blip r:embed="rId2"/>
                <a:stretch>
                  <a:fillRect l="-2" t="-1" r="1" b="8"/>
                </a:stretch>
              </a:blipFill>
            </p:spPr>
            <p:txBody>
              <a:bodyPr/>
              <a:lstStyle/>
              <a:p>
                <a:r>
                  <a:rPr lang="zh-CN" altLang="en-US">
                    <a:noFill/>
                  </a:rPr>
                  <a:t> </a:t>
                </a:r>
              </a:p>
            </p:txBody>
          </p:sp>
        </mc:Fallback>
      </mc:AlternateContent>
      <p:pic>
        <p:nvPicPr>
          <p:cNvPr id="3" name="gyc496.jpg" descr="id:2147490325;FounderCES"/>
          <p:cNvPicPr/>
          <p:nvPr/>
        </p:nvPicPr>
        <p:blipFill>
          <a:blip r:embed="rId3"/>
          <a:stretch>
            <a:fillRect/>
          </a:stretch>
        </p:blipFill>
        <p:spPr>
          <a:xfrm>
            <a:off x="5002843" y="4372972"/>
            <a:ext cx="2160240" cy="1648316"/>
          </a:xfrm>
          <a:prstGeom prst="rect">
            <a:avLst/>
          </a:prstGeom>
        </p:spPr>
      </p:pic>
      <p:sp>
        <p:nvSpPr>
          <p:cNvPr id="4" name="矩形 3"/>
          <p:cNvSpPr/>
          <p:nvPr/>
        </p:nvSpPr>
        <p:spPr>
          <a:xfrm>
            <a:off x="5303118" y="5877272"/>
            <a:ext cx="1729961"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2826"/>
            <a:ext cx="11485848" cy="230695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如图所示，在吹气球时，吹大了的气球没被握住，它呼啸着飞跑了！你及时捡起气球会发现它的嘴部温度变</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），原因是气球内的气体通过</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的方式使其内能</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），气体再过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的方式使气球的嘴部温度发生变化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s07.jpg" descr="id:2147490332;FounderCES"/>
          <p:cNvPicPr/>
          <p:nvPr/>
        </p:nvPicPr>
        <p:blipFill>
          <a:blip r:embed="rId2"/>
          <a:stretch>
            <a:fillRect/>
          </a:stretch>
        </p:blipFill>
        <p:spPr>
          <a:xfrm>
            <a:off x="4150990" y="3403373"/>
            <a:ext cx="3528392" cy="1656184"/>
          </a:xfrm>
          <a:prstGeom prst="rect">
            <a:avLst/>
          </a:prstGeom>
        </p:spPr>
      </p:pic>
      <p:sp>
        <p:nvSpPr>
          <p:cNvPr id="4" name="矩形 3"/>
          <p:cNvSpPr/>
          <p:nvPr/>
        </p:nvSpPr>
        <p:spPr>
          <a:xfrm>
            <a:off x="4871070" y="515700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14</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
        <p:nvSpPr>
          <p:cNvPr id="6" name="矩形 5"/>
          <p:cNvSpPr/>
          <p:nvPr/>
        </p:nvSpPr>
        <p:spPr>
          <a:xfrm>
            <a:off x="4446710" y="1751101"/>
            <a:ext cx="494046"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低</a:t>
            </a:r>
            <a:endParaRPr lang="zh-CN" altLang="en-US">
              <a:latin typeface="黑体" panose="02010609060101010101" pitchFamily="49" charset="-122"/>
              <a:ea typeface="黑体" panose="02010609060101010101" pitchFamily="49" charset="-122"/>
            </a:endParaRPr>
          </a:p>
        </p:txBody>
      </p:sp>
      <p:sp>
        <p:nvSpPr>
          <p:cNvPr id="8" name="矩形 7"/>
          <p:cNvSpPr/>
          <p:nvPr/>
        </p:nvSpPr>
        <p:spPr>
          <a:xfrm>
            <a:off x="1054646" y="2303538"/>
            <a:ext cx="80342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做功</a:t>
            </a:r>
            <a:endParaRPr lang="zh-CN" altLang="en-US">
              <a:latin typeface="黑体" panose="02010609060101010101" pitchFamily="49" charset="-122"/>
              <a:ea typeface="黑体" panose="02010609060101010101" pitchFamily="49" charset="-122"/>
            </a:endParaRPr>
          </a:p>
        </p:txBody>
      </p:sp>
      <p:sp>
        <p:nvSpPr>
          <p:cNvPr id="10" name="矩形 9"/>
          <p:cNvSpPr/>
          <p:nvPr/>
        </p:nvSpPr>
        <p:spPr>
          <a:xfrm>
            <a:off x="4583038" y="2310217"/>
            <a:ext cx="80342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减小</a:t>
            </a:r>
            <a:endParaRPr lang="zh-CN" altLang="en-US">
              <a:latin typeface="黑体" panose="02010609060101010101" pitchFamily="49" charset="-122"/>
              <a:ea typeface="黑体" panose="02010609060101010101" pitchFamily="49" charset="-122"/>
            </a:endParaRPr>
          </a:p>
        </p:txBody>
      </p:sp>
      <p:sp>
        <p:nvSpPr>
          <p:cNvPr id="12" name="矩形 11"/>
          <p:cNvSpPr/>
          <p:nvPr/>
        </p:nvSpPr>
        <p:spPr>
          <a:xfrm>
            <a:off x="10698455" y="2286988"/>
            <a:ext cx="111280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热传递</a:t>
            </a:r>
            <a:endParaRPr lang="zh-CN" altLang="en-US">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7752"/>
            <a:ext cx="11485848" cy="230832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如图所示的运油车正在卸油，快速流出的油和油罐由于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现象会积累过多电荷，为防止发生事故，用一条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绳子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把运油车与静电消除器相连，</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绳子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芯应是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绝缘体</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若多余的电子经静电消除器上的接地线流向大地，则接地线中的电流方向</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向上</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向下</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f97.jpg" descr="id:2147490339;FounderCES"/>
          <p:cNvPicPr/>
          <p:nvPr/>
        </p:nvPicPr>
        <p:blipFill>
          <a:blip r:embed="rId2"/>
          <a:stretch>
            <a:fillRect/>
          </a:stretch>
        </p:blipFill>
        <p:spPr>
          <a:xfrm>
            <a:off x="3286894" y="3456616"/>
            <a:ext cx="3816424" cy="1728192"/>
          </a:xfrm>
          <a:prstGeom prst="rect">
            <a:avLst/>
          </a:prstGeom>
        </p:spPr>
      </p:pic>
      <p:sp>
        <p:nvSpPr>
          <p:cNvPr id="4" name="矩形 3"/>
          <p:cNvSpPr/>
          <p:nvPr/>
        </p:nvSpPr>
        <p:spPr>
          <a:xfrm>
            <a:off x="4333331" y="515700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15</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
        <p:nvSpPr>
          <p:cNvPr id="6" name="矩形 5"/>
          <p:cNvSpPr/>
          <p:nvPr/>
        </p:nvSpPr>
        <p:spPr>
          <a:xfrm>
            <a:off x="8402462" y="881580"/>
            <a:ext cx="1422184" cy="559769"/>
          </a:xfrm>
          <a:prstGeom prst="rect">
            <a:avLst/>
          </a:prstGeom>
        </p:spPr>
        <p:txBody>
          <a:bodyPr wrap="none">
            <a:spAutoFit/>
          </a:bodyPr>
          <a:lstStyle/>
          <a:p>
            <a:pPr algn="just">
              <a:lnSpc>
                <a:spcPct val="150000"/>
              </a:lnSpc>
              <a:spcAft>
                <a:spcPts val="0"/>
              </a:spcAft>
            </a:pPr>
            <a:r>
              <a:rPr lang="zh-CN" altLang="zh-CN" sz="2400">
                <a:latin typeface="黑体" panose="02010609060101010101" pitchFamily="49" charset="-122"/>
                <a:ea typeface="黑体" panose="02010609060101010101" pitchFamily="49" charset="-122"/>
                <a:cs typeface="Times New Roman" panose="02020603050405020304" pitchFamily="18" charset="0"/>
              </a:rPr>
              <a:t>摩擦起电</a:t>
            </a:r>
            <a:endParaRPr lang="zh-CN" altLang="zh-CN" sz="900">
              <a:latin typeface="黑体" panose="02010609060101010101" pitchFamily="49" charset="-122"/>
              <a:ea typeface="黑体" panose="02010609060101010101" pitchFamily="49" charset="-122"/>
              <a:cs typeface="Times New Roman" panose="02020603050405020304" pitchFamily="18" charset="0"/>
            </a:endParaRPr>
          </a:p>
        </p:txBody>
      </p:sp>
      <p:sp>
        <p:nvSpPr>
          <p:cNvPr id="7" name="矩形 6"/>
          <p:cNvSpPr/>
          <p:nvPr/>
        </p:nvSpPr>
        <p:spPr>
          <a:xfrm>
            <a:off x="1253418" y="1984578"/>
            <a:ext cx="803425" cy="559769"/>
          </a:xfrm>
          <a:prstGeom prst="rect">
            <a:avLst/>
          </a:prstGeom>
        </p:spPr>
        <p:txBody>
          <a:bodyPr wrap="none">
            <a:spAutoFit/>
          </a:bodyPr>
          <a:lstStyle/>
          <a:p>
            <a:pPr algn="just">
              <a:lnSpc>
                <a:spcPct val="150000"/>
              </a:lnSpc>
              <a:spcAft>
                <a:spcPts val="0"/>
              </a:spcAft>
            </a:pPr>
            <a:r>
              <a:rPr lang="zh-CN" altLang="zh-CN" sz="2400">
                <a:latin typeface="黑体" panose="02010609060101010101" pitchFamily="49" charset="-122"/>
                <a:ea typeface="黑体" panose="02010609060101010101" pitchFamily="49" charset="-122"/>
                <a:cs typeface="Times New Roman" panose="02020603050405020304" pitchFamily="18" charset="0"/>
              </a:rPr>
              <a:t>导体</a:t>
            </a:r>
          </a:p>
        </p:txBody>
      </p:sp>
      <p:sp>
        <p:nvSpPr>
          <p:cNvPr id="8" name="矩形 7"/>
          <p:cNvSpPr/>
          <p:nvPr/>
        </p:nvSpPr>
        <p:spPr>
          <a:xfrm>
            <a:off x="5231805" y="2522850"/>
            <a:ext cx="803425" cy="559769"/>
          </a:xfrm>
          <a:prstGeom prst="rect">
            <a:avLst/>
          </a:prstGeom>
        </p:spPr>
        <p:txBody>
          <a:bodyPr wrap="none">
            <a:spAutoFit/>
          </a:bodyPr>
          <a:lstStyle/>
          <a:p>
            <a:pPr algn="just">
              <a:lnSpc>
                <a:spcPct val="150000"/>
              </a:lnSpc>
              <a:spcAft>
                <a:spcPts val="0"/>
              </a:spcAft>
            </a:pPr>
            <a:r>
              <a:rPr lang="zh-CN" altLang="zh-CN" sz="2400">
                <a:latin typeface="黑体" panose="02010609060101010101" pitchFamily="49" charset="-122"/>
                <a:ea typeface="黑体" panose="02010609060101010101" pitchFamily="49" charset="-122"/>
                <a:cs typeface="Times New Roman" panose="02020603050405020304" pitchFamily="18" charset="0"/>
              </a:rPr>
              <a:t>向上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5976"/>
            <a:ext cx="11485848" cy="1684244"/>
          </a:xfrm>
        </p:spPr>
        <p:txBody>
          <a:bodyPr/>
          <a:lstStyle/>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如图所示，在虚线框内分别接入小灯泡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或电流表，闭合开关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后两灯均能发光，电流表有示数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则小灯泡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联连接的，且电流表测的是通过小灯泡</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jj173.jpg" descr="id:2147490346;FounderCES"/>
          <p:cNvPicPr/>
          <p:nvPr/>
        </p:nvPicPr>
        <p:blipFill>
          <a:blip r:embed="rId2"/>
          <a:stretch>
            <a:fillRect/>
          </a:stretch>
        </p:blipFill>
        <p:spPr>
          <a:xfrm>
            <a:off x="4184673" y="2923895"/>
            <a:ext cx="3384376" cy="2088232"/>
          </a:xfrm>
          <a:prstGeom prst="rect">
            <a:avLst/>
          </a:prstGeom>
        </p:spPr>
      </p:pic>
      <p:sp>
        <p:nvSpPr>
          <p:cNvPr id="4" name="矩形 3"/>
          <p:cNvSpPr/>
          <p:nvPr/>
        </p:nvSpPr>
        <p:spPr>
          <a:xfrm>
            <a:off x="5015086" y="501299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16</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
        <p:nvSpPr>
          <p:cNvPr id="6" name="矩形 5"/>
          <p:cNvSpPr/>
          <p:nvPr/>
        </p:nvSpPr>
        <p:spPr>
          <a:xfrm>
            <a:off x="5561743" y="1717265"/>
            <a:ext cx="494046"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并</a:t>
            </a:r>
            <a:endParaRPr lang="zh-CN" altLang="en-US">
              <a:latin typeface="黑体" panose="02010609060101010101" pitchFamily="49" charset="-122"/>
              <a:ea typeface="黑体" panose="02010609060101010101" pitchFamily="49" charset="-122"/>
            </a:endParaRPr>
          </a:p>
        </p:txBody>
      </p:sp>
      <p:sp>
        <p:nvSpPr>
          <p:cNvPr id="8" name="矩形 7"/>
          <p:cNvSpPr/>
          <p:nvPr/>
        </p:nvSpPr>
        <p:spPr>
          <a:xfrm>
            <a:off x="838622" y="2258203"/>
            <a:ext cx="492443" cy="461665"/>
          </a:xfrm>
          <a:prstGeom prst="rect">
            <a:avLst/>
          </a:prstGeom>
        </p:spPr>
        <p:txBody>
          <a:bodyPr wrap="none">
            <a:spAutoFit/>
          </a:bodyPr>
          <a:lstStyle/>
          <a:p>
            <a:r>
              <a:rPr lang="en-US" altLang="zh-CN" sz="2400"/>
              <a:t>L</a:t>
            </a:r>
            <a:r>
              <a:rPr lang="en-US" altLang="zh-CN" sz="2400" baseline="-25000"/>
              <a:t>2</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329113" y="486916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16</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
        <p:nvSpPr>
          <p:cNvPr id="7" name="内容占位符 1"/>
          <p:cNvSpPr txBox="1"/>
          <p:nvPr/>
        </p:nvSpPr>
        <p:spPr bwMode="auto">
          <a:xfrm>
            <a:off x="406574" y="112474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电流表应与被测用电器串联，虚线框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的位置与灯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串联，应为电流表，虚线框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的位置应为灯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如果虚线框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的位置为电流表，会造成电源短路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由图可知，两灯是并联关系，电流表测的是通过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2"/>
          <a:stretch>
            <a:fillRect/>
          </a:stretch>
        </p:blipFill>
        <p:spPr>
          <a:xfrm>
            <a:off x="4511030" y="2996952"/>
            <a:ext cx="3359716" cy="1872208"/>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algn="dist"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现有一热敏电阻，其阻值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随温度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的升高而减小，部分数据如表所示，利用它可以制作温度报警器，其电路的一部分如图所示，图中两个虚线框内一个接热敏电阻，一个接定值电阻，电源电压恒为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，当图中的输出电压达到或超过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时，便触发报警器（</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图中未画出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）报警，不考虑报警器对电路的影响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要求环境温度达到或超过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时开始报警，则热敏电阻应接在虚线框</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填数字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）内，另一虚线框内定值电阻阻值为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若将虚线框内两元件对调，则报警器报警的最高温度为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550590" y="4293096"/>
          <a:ext cx="7416825" cy="965836"/>
        </p:xfrm>
        <a:graphic>
          <a:graphicData uri="http://schemas.openxmlformats.org/drawingml/2006/table">
            <a:tbl>
              <a:tblPr firstRow="1" firstCol="1" bandRow="1"/>
              <a:tblGrid>
                <a:gridCol w="2224008">
                  <a:extLst>
                    <a:ext uri="{9D8B030D-6E8A-4147-A177-3AD203B41FA5}">
                      <a16:colId xmlns:a16="http://schemas.microsoft.com/office/drawing/2014/main" val="20000"/>
                    </a:ext>
                  </a:extLst>
                </a:gridCol>
                <a:gridCol w="741831">
                  <a:extLst>
                    <a:ext uri="{9D8B030D-6E8A-4147-A177-3AD203B41FA5}">
                      <a16:colId xmlns:a16="http://schemas.microsoft.com/office/drawing/2014/main" val="20001"/>
                    </a:ext>
                  </a:extLst>
                </a:gridCol>
                <a:gridCol w="741831">
                  <a:extLst>
                    <a:ext uri="{9D8B030D-6E8A-4147-A177-3AD203B41FA5}">
                      <a16:colId xmlns:a16="http://schemas.microsoft.com/office/drawing/2014/main" val="20002"/>
                    </a:ext>
                  </a:extLst>
                </a:gridCol>
                <a:gridCol w="741831">
                  <a:extLst>
                    <a:ext uri="{9D8B030D-6E8A-4147-A177-3AD203B41FA5}">
                      <a16:colId xmlns:a16="http://schemas.microsoft.com/office/drawing/2014/main" val="20003"/>
                    </a:ext>
                  </a:extLst>
                </a:gridCol>
                <a:gridCol w="741831">
                  <a:extLst>
                    <a:ext uri="{9D8B030D-6E8A-4147-A177-3AD203B41FA5}">
                      <a16:colId xmlns:a16="http://schemas.microsoft.com/office/drawing/2014/main" val="20004"/>
                    </a:ext>
                  </a:extLst>
                </a:gridCol>
                <a:gridCol w="741831">
                  <a:extLst>
                    <a:ext uri="{9D8B030D-6E8A-4147-A177-3AD203B41FA5}">
                      <a16:colId xmlns:a16="http://schemas.microsoft.com/office/drawing/2014/main" val="20005"/>
                    </a:ext>
                  </a:extLst>
                </a:gridCol>
                <a:gridCol w="741831">
                  <a:extLst>
                    <a:ext uri="{9D8B030D-6E8A-4147-A177-3AD203B41FA5}">
                      <a16:colId xmlns:a16="http://schemas.microsoft.com/office/drawing/2014/main" val="20006"/>
                    </a:ext>
                  </a:extLst>
                </a:gridCol>
                <a:gridCol w="741831">
                  <a:extLst>
                    <a:ext uri="{9D8B030D-6E8A-4147-A177-3AD203B41FA5}">
                      <a16:colId xmlns:a16="http://schemas.microsoft.com/office/drawing/2014/main" val="20007"/>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环境温度</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热敏电阻</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mn-lt"/>
                          <a:ea typeface="+mn-ea"/>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mn-lt"/>
                          <a:ea typeface="+mn-ea"/>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5" name="jsnjwl16.jpg" descr="id:2147490353;FounderCES"/>
          <p:cNvPicPr/>
          <p:nvPr/>
        </p:nvPicPr>
        <p:blipFill>
          <a:blip r:embed="rId2"/>
          <a:stretch>
            <a:fillRect/>
          </a:stretch>
        </p:blipFill>
        <p:spPr>
          <a:xfrm>
            <a:off x="8469149" y="4098764"/>
            <a:ext cx="2160240" cy="1808407"/>
          </a:xfrm>
          <a:prstGeom prst="rect">
            <a:avLst/>
          </a:prstGeom>
        </p:spPr>
      </p:pic>
      <p:sp>
        <p:nvSpPr>
          <p:cNvPr id="6" name="矩形 5"/>
          <p:cNvSpPr/>
          <p:nvPr/>
        </p:nvSpPr>
        <p:spPr>
          <a:xfrm>
            <a:off x="8687494" y="583408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
        <p:nvSpPr>
          <p:cNvPr id="7" name="矩形 6"/>
          <p:cNvSpPr/>
          <p:nvPr/>
        </p:nvSpPr>
        <p:spPr>
          <a:xfrm>
            <a:off x="6599262" y="3047969"/>
            <a:ext cx="371590" cy="461665"/>
          </a:xfrm>
          <a:prstGeom prst="rect">
            <a:avLst/>
          </a:prstGeom>
        </p:spPr>
        <p:txBody>
          <a:bodyPr wrap="square">
            <a:spAutoFit/>
          </a:bodyPr>
          <a:lstStyle/>
          <a:p>
            <a:r>
              <a:rPr lang="en-US" altLang="zh-CN" sz="2400"/>
              <a:t>2</a:t>
            </a:r>
            <a:endParaRPr lang="zh-CN" altLang="en-US"/>
          </a:p>
        </p:txBody>
      </p:sp>
      <p:sp>
        <p:nvSpPr>
          <p:cNvPr id="8" name="矩形 7"/>
          <p:cNvSpPr/>
          <p:nvPr/>
        </p:nvSpPr>
        <p:spPr>
          <a:xfrm>
            <a:off x="2062758" y="3607199"/>
            <a:ext cx="569387" cy="461665"/>
          </a:xfrm>
          <a:prstGeom prst="rect">
            <a:avLst/>
          </a:prstGeom>
        </p:spPr>
        <p:txBody>
          <a:bodyPr wrap="none">
            <a:spAutoFit/>
          </a:bodyPr>
          <a:lstStyle/>
          <a:p>
            <a:r>
              <a:rPr lang="en-US" altLang="zh-CN" sz="2400"/>
              <a:t>2.2</a:t>
            </a:r>
            <a:endParaRPr lang="zh-CN" altLang="en-US" sz="2400"/>
          </a:p>
        </p:txBody>
      </p:sp>
      <p:sp>
        <p:nvSpPr>
          <p:cNvPr id="10" name="矩形 9"/>
          <p:cNvSpPr/>
          <p:nvPr/>
        </p:nvSpPr>
        <p:spPr>
          <a:xfrm>
            <a:off x="10743205" y="3587451"/>
            <a:ext cx="492443" cy="461665"/>
          </a:xfrm>
          <a:prstGeom prst="rect">
            <a:avLst/>
          </a:prstGeom>
        </p:spPr>
        <p:txBody>
          <a:bodyPr wrap="none">
            <a:spAutoFit/>
          </a:bodyPr>
          <a:lstStyle/>
          <a:p>
            <a:pPr lvl="0"/>
            <a:r>
              <a:rPr lang="en-US" altLang="zh-CN" sz="2400"/>
              <a:t>10</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当环境温度是</a:t>
            </a:r>
            <a:r>
              <a:rPr lang="en-US" altLang="zh-CN">
                <a:latin typeface="Times New Roman" panose="02020603050405020304" pitchFamily="18" charset="0"/>
                <a:ea typeface="宋体" panose="02010600030101010101" pitchFamily="2" charset="-122"/>
              </a:rPr>
              <a:t>40 </a:t>
            </a:r>
            <a:r>
              <a:rPr lang="en-US" altLang="zh-CN">
                <a:latin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时，热敏电阻的阻值是</a:t>
            </a:r>
            <a:r>
              <a:rPr lang="en-US" altLang="zh-CN">
                <a:latin typeface="Times New Roman" panose="02020603050405020304" pitchFamily="18" charset="0"/>
                <a:ea typeface="宋体" panose="02010600030101010101" pitchFamily="2" charset="-122"/>
              </a:rPr>
              <a:t>1.1 kΩ</a:t>
            </a:r>
            <a:r>
              <a:rPr lang="zh-CN" altLang="zh-CN">
                <a:latin typeface="Times New Roman" panose="02020603050405020304" pitchFamily="18" charset="0"/>
                <a:ea typeface="宋体" panose="02010600030101010101" pitchFamily="2" charset="-122"/>
                <a:cs typeface="Times New Roman" panose="02020603050405020304" pitchFamily="18" charset="0"/>
              </a:rPr>
              <a:t>，此时输出电压为</a:t>
            </a:r>
            <a:r>
              <a:rPr lang="en-US" altLang="zh-CN">
                <a:latin typeface="Times New Roman" panose="02020603050405020304" pitchFamily="18" charset="0"/>
                <a:ea typeface="宋体" panose="02010600030101010101" pitchFamily="2" charset="-122"/>
              </a:rPr>
              <a:t>8 V</a:t>
            </a:r>
            <a:r>
              <a:rPr lang="zh-CN" altLang="zh-CN">
                <a:latin typeface="Times New Roman" panose="02020603050405020304" pitchFamily="18" charset="0"/>
                <a:ea typeface="宋体" panose="02010600030101010101" pitchFamily="2" charset="-122"/>
                <a:cs typeface="Times New Roman" panose="02020603050405020304" pitchFamily="18" charset="0"/>
              </a:rPr>
              <a:t>，当环境温度超过</a:t>
            </a:r>
            <a:r>
              <a:rPr lang="en-US" altLang="zh-CN">
                <a:latin typeface="Times New Roman" panose="02020603050405020304" pitchFamily="18" charset="0"/>
                <a:ea typeface="宋体" panose="02010600030101010101" pitchFamily="2" charset="-122"/>
              </a:rPr>
              <a:t>40 </a:t>
            </a:r>
            <a:r>
              <a:rPr lang="en-US" altLang="zh-CN">
                <a:latin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时，热敏电阻的阻值变小，输出电压超过</a:t>
            </a:r>
            <a:r>
              <a:rPr lang="en-US" altLang="zh-CN">
                <a:latin typeface="Times New Roman" panose="02020603050405020304" pitchFamily="18" charset="0"/>
                <a:ea typeface="宋体" panose="02010600030101010101" pitchFamily="2" charset="-122"/>
              </a:rPr>
              <a:t>8 V</a:t>
            </a:r>
            <a:r>
              <a:rPr lang="zh-CN" altLang="zh-CN">
                <a:latin typeface="Times New Roman" panose="02020603050405020304" pitchFamily="18" charset="0"/>
                <a:ea typeface="宋体" panose="02010600030101010101" pitchFamily="2" charset="-122"/>
                <a:cs typeface="Times New Roman" panose="02020603050405020304" pitchFamily="18" charset="0"/>
              </a:rPr>
              <a:t>，由串联分压原理可知环境温度从</a:t>
            </a:r>
            <a:r>
              <a:rPr lang="en-US" altLang="zh-CN">
                <a:latin typeface="Times New Roman" panose="02020603050405020304" pitchFamily="18" charset="0"/>
                <a:ea typeface="宋体" panose="02010600030101010101" pitchFamily="2" charset="-122"/>
              </a:rPr>
              <a:t>40 </a:t>
            </a:r>
            <a:r>
              <a:rPr lang="en-US" altLang="zh-CN">
                <a:latin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升高时，热敏电阻两端的电压变小，定值电阻两端的电压变大，由输出电压变大可知，热敏电阻接在</a:t>
            </a:r>
            <a:r>
              <a:rPr lang="en-US" altLang="zh-CN">
                <a:latin typeface="Times New Roman" panose="02020603050405020304" pitchFamily="18" charset="0"/>
                <a:ea typeface="宋体" panose="02010600030101010101" pitchFamily="2" charset="-122"/>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位置，定值电阻接在</a:t>
            </a:r>
            <a:r>
              <a:rPr lang="en-US" altLang="zh-CN">
                <a:latin typeface="Times New Roman" panose="02020603050405020304" pitchFamily="18" charset="0"/>
                <a:ea typeface="宋体" panose="02010600030101010101" pitchFamily="2" charset="-122"/>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位置</a:t>
            </a:r>
            <a:r>
              <a:rPr lang="en-US" altLang="zh-CN">
                <a:latin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当热敏电阻接在</a:t>
            </a:r>
            <a:r>
              <a:rPr lang="en-US" altLang="zh-CN">
                <a:latin typeface="Times New Roman" panose="02020603050405020304" pitchFamily="18" charset="0"/>
                <a:ea typeface="宋体" panose="02010600030101010101" pitchFamily="2" charset="-122"/>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位置，定值电阻接在</a:t>
            </a:r>
            <a:r>
              <a:rPr lang="en-US" altLang="zh-CN">
                <a:latin typeface="Times New Roman" panose="02020603050405020304" pitchFamily="18" charset="0"/>
                <a:ea typeface="宋体" panose="02010600030101010101" pitchFamily="2" charset="-122"/>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位置，环境温度是</a:t>
            </a:r>
            <a:r>
              <a:rPr lang="en-US" altLang="zh-CN">
                <a:latin typeface="Times New Roman" panose="02020603050405020304" pitchFamily="18" charset="0"/>
                <a:ea typeface="宋体" panose="02010600030101010101" pitchFamily="2" charset="-122"/>
              </a:rPr>
              <a:t>40 </a:t>
            </a:r>
            <a:r>
              <a:rPr lang="en-US" altLang="zh-CN">
                <a:latin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时，热敏电阻的阻值是</a:t>
            </a:r>
            <a:r>
              <a:rPr lang="en-US" altLang="zh-CN">
                <a:latin typeface="Times New Roman" panose="02020603050405020304" pitchFamily="18" charset="0"/>
                <a:ea typeface="宋体" panose="02010600030101010101" pitchFamily="2" charset="-122"/>
              </a:rPr>
              <a:t>1.1 kΩ</a:t>
            </a:r>
            <a:r>
              <a:rPr lang="zh-CN" altLang="zh-CN">
                <a:latin typeface="Times New Roman" panose="02020603050405020304" pitchFamily="18" charset="0"/>
                <a:ea typeface="宋体" panose="02010600030101010101" pitchFamily="2" charset="-122"/>
                <a:cs typeface="Times New Roman" panose="02020603050405020304" pitchFamily="18" charset="0"/>
              </a:rPr>
              <a:t>，此时定值电阻两端的电压是</a:t>
            </a:r>
            <a:r>
              <a:rPr lang="en-US" altLang="zh-CN">
                <a:latin typeface="Times New Roman" panose="02020603050405020304" pitchFamily="18" charset="0"/>
                <a:ea typeface="宋体" panose="02010600030101010101" pitchFamily="2" charset="-122"/>
              </a:rPr>
              <a:t>8 V</a:t>
            </a:r>
            <a:r>
              <a:rPr lang="zh-CN" altLang="zh-CN">
                <a:latin typeface="Times New Roman" panose="02020603050405020304" pitchFamily="18" charset="0"/>
                <a:ea typeface="宋体" panose="02010600030101010101" pitchFamily="2" charset="-122"/>
                <a:cs typeface="Times New Roman" panose="02020603050405020304" pitchFamily="18" charset="0"/>
              </a:rPr>
              <a:t>，根据串联电路总电压等于各串联导体两端电压之和，则热敏电阻两端的电压</a:t>
            </a:r>
            <a:r>
              <a:rPr lang="en-US" altLang="zh-CN" i="1">
                <a:latin typeface="Times New Roman" panose="02020603050405020304" pitchFamily="18" charset="0"/>
                <a:ea typeface="宋体" panose="02010600030101010101" pitchFamily="2" charset="-122"/>
              </a:rPr>
              <a:t>U</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热</a:t>
            </a:r>
            <a:r>
              <a:rPr lang="zh-CN" altLang="zh-CN">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rPr>
              <a:t>U</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定</a:t>
            </a:r>
            <a:r>
              <a:rPr lang="zh-CN" altLang="zh-CN">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12 V</a:t>
            </a:r>
            <a:r>
              <a:rPr lang="zh-CN" altLang="zh-CN">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8 V</a:t>
            </a:r>
            <a:r>
              <a:rPr lang="zh-CN" altLang="zh-CN">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4 V</a:t>
            </a:r>
            <a:r>
              <a:rPr lang="zh-CN"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3" name="jsnjwl16.jpg" descr="id:2147490353;FounderCES"/>
          <p:cNvPicPr/>
          <p:nvPr/>
        </p:nvPicPr>
        <p:blipFill>
          <a:blip r:embed="rId2"/>
          <a:stretch>
            <a:fillRect/>
          </a:stretch>
        </p:blipFill>
        <p:spPr>
          <a:xfrm>
            <a:off x="6308909" y="4213958"/>
            <a:ext cx="2160240" cy="1808407"/>
          </a:xfrm>
          <a:prstGeom prst="rect">
            <a:avLst/>
          </a:prstGeom>
        </p:spPr>
      </p:pic>
      <p:sp>
        <p:nvSpPr>
          <p:cNvPr id="4" name="矩形 3"/>
          <p:cNvSpPr/>
          <p:nvPr/>
        </p:nvSpPr>
        <p:spPr>
          <a:xfrm>
            <a:off x="6527254" y="594928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20688"/>
                <a:ext cx="11485848" cy="4748351"/>
              </a:xfrm>
            </p:spPr>
            <p:txBody>
              <a:bodyPr/>
              <a:lstStyle/>
              <a:p>
                <a:pPr hangingPunct="0">
                  <a:spcAft>
                    <a:spcPts val="0"/>
                  </a:spcAft>
                </a:pPr>
                <a:r>
                  <a:rPr lang="zh-CN" altLang="zh-CN" dirty="0">
                    <a:latin typeface="Times New Roman" panose="02020603050405020304" pitchFamily="18" charset="0"/>
                    <a:ea typeface="宋体" panose="02010600030101010101" pitchFamily="2" charset="-122"/>
                    <a:cs typeface="Times New Roman" panose="02020603050405020304" pitchFamily="18" charset="0"/>
                  </a:rPr>
                  <a:t>根据串联电路电流相等，则</a:t>
                </a:r>
                <a14:m>
                  <m:oMath xmlns:m="http://schemas.openxmlformats.org/officeDocument/2006/math">
                    <m:f>
                      <m:fPr>
                        <m:ctrlPr>
                          <a:rPr lang="zh-CN" altLang="zh-CN" i="1">
                            <a:latin typeface="Cambria Math" panose="02040503050406030204" pitchFamily="18" charset="0"/>
                            <a:ea typeface="Cambria Math" panose="02040503050406030204" pitchFamily="18" charset="0"/>
                          </a:rPr>
                        </m:ctrlPr>
                      </m:fPr>
                      <m:num>
                        <m:r>
                          <m:rPr>
                            <m:nor/>
                          </m:rPr>
                          <a:rPr lang="en-US" altLang="zh-CN" i="1">
                            <a:latin typeface="Times New Roman" panose="02020603050405020304" pitchFamily="18" charset="0"/>
                            <a:ea typeface="宋体" panose="02010600030101010101" pitchFamily="2" charset="-122"/>
                          </a:rPr>
                          <m:t>U</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热</m:t>
                        </m:r>
                      </m:num>
                      <m:den>
                        <m:r>
                          <m:rPr>
                            <m:nor/>
                          </m:rPr>
                          <a:rPr lang="en-US" altLang="zh-CN" i="1">
                            <a:latin typeface="Times New Roman" panose="02020603050405020304" pitchFamily="18" charset="0"/>
                            <a:ea typeface="宋体" panose="02010600030101010101" pitchFamily="2" charset="-122"/>
                          </a:rPr>
                          <m:t>R</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热</m:t>
                        </m:r>
                      </m:den>
                    </m:f>
                  </m:oMath>
                </a14:m>
                <a:r>
                  <a:rPr lang="zh-CN" altLang="zh-CN" dirty="0">
                    <a:ea typeface="宋体" panose="02010600030101010101" pitchFamily="2" charset="-122"/>
                    <a:cs typeface="Times New Roman" panose="02020603050405020304" pitchFamily="18" charset="0"/>
                  </a:rPr>
                  <a:t>＝</a:t>
                </a:r>
                <a14:m>
                  <m:oMath xmlns:m="http://schemas.openxmlformats.org/officeDocument/2006/math">
                    <m:f>
                      <m:fPr>
                        <m:ctrlPr>
                          <a:rPr lang="zh-CN" altLang="zh-CN" i="1">
                            <a:latin typeface="Cambria Math" panose="02040503050406030204" pitchFamily="18" charset="0"/>
                            <a:ea typeface="Cambria Math" panose="02040503050406030204" pitchFamily="18" charset="0"/>
                          </a:rPr>
                        </m:ctrlPr>
                      </m:fPr>
                      <m:num>
                        <m:r>
                          <m:rPr>
                            <m:nor/>
                          </m:rPr>
                          <a:rPr lang="en-US" altLang="zh-CN" i="1">
                            <a:latin typeface="Times New Roman" panose="02020603050405020304" pitchFamily="18" charset="0"/>
                            <a:ea typeface="宋体" panose="02010600030101010101" pitchFamily="2" charset="-122"/>
                          </a:rPr>
                          <m:t>U</m:t>
                        </m:r>
                        <m:r>
                          <a:rPr lang="zh-CN" altLang="en-US" i="1" baseline="-25000">
                            <a:latin typeface="Cambria Math" panose="02040503050406030204" pitchFamily="18" charset="0"/>
                            <a:ea typeface="宋体" panose="02010600030101010101" pitchFamily="2" charset="-122"/>
                            <a:cs typeface="Times New Roman" panose="02020603050405020304" pitchFamily="18" charset="0"/>
                          </a:rPr>
                          <m:t>定</m:t>
                        </m:r>
                      </m:num>
                      <m:den>
                        <m:r>
                          <m:rPr>
                            <m:nor/>
                          </m:rPr>
                          <a:rPr lang="en-US" altLang="zh-CN" i="1">
                            <a:latin typeface="Times New Roman" panose="02020603050405020304" pitchFamily="18" charset="0"/>
                            <a:ea typeface="宋体" panose="02010600030101010101" pitchFamily="2" charset="-122"/>
                          </a:rPr>
                          <m:t>R</m:t>
                        </m:r>
                        <m:r>
                          <a:rPr lang="zh-CN" altLang="en-US" i="1" baseline="-25000">
                            <a:latin typeface="Cambria Math" panose="02040503050406030204" pitchFamily="18" charset="0"/>
                            <a:ea typeface="宋体" panose="02010600030101010101" pitchFamily="2" charset="-122"/>
                            <a:cs typeface="Times New Roman" panose="02020603050405020304" pitchFamily="18" charset="0"/>
                          </a:rPr>
                          <m:t>定</m:t>
                        </m:r>
                      </m:den>
                    </m:f>
                  </m:oMath>
                </a14:m>
                <a:r>
                  <a:rPr lang="zh-CN" altLang="zh-CN" dirty="0">
                    <a:latin typeface="Times New Roman" panose="02020603050405020304" pitchFamily="18" charset="0"/>
                    <a:ea typeface="宋体" panose="02010600030101010101" pitchFamily="2" charset="-122"/>
                    <a:cs typeface="Times New Roman" panose="02020603050405020304" pitchFamily="18" charset="0"/>
                  </a:rPr>
                  <a:t>，即</a:t>
                </a:r>
                <a14:m>
                  <m:oMath xmlns:m="http://schemas.openxmlformats.org/officeDocument/2006/math">
                    <m:f>
                      <m:fPr>
                        <m:ctrlPr>
                          <a:rPr lang="zh-CN" altLang="zh-CN" i="1">
                            <a:latin typeface="Cambria Math" panose="02040503050406030204" pitchFamily="18" charset="0"/>
                            <a:ea typeface="Cambria Math" panose="02040503050406030204" pitchFamily="18" charset="0"/>
                          </a:rPr>
                        </m:ctrlPr>
                      </m:fPr>
                      <m:num>
                        <m:r>
                          <a:rPr lang="en-US" altLang="zh-CN" i="1">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i="1">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latin typeface="Cambria Math" panose="02040503050406030204" pitchFamily="18" charset="0"/>
                            <a:ea typeface="宋体" panose="02010600030101010101" pitchFamily="2" charset="-122"/>
                            <a:cs typeface="Times New Roman" panose="02020603050405020304" pitchFamily="18" charset="0"/>
                          </a:rPr>
                          <m:t> </m:t>
                        </m:r>
                        <m:r>
                          <a:rPr lang="en-US" altLang="zh-CN" i="1">
                            <a:latin typeface="Cambria Math" panose="02040503050406030204" pitchFamily="18" charset="0"/>
                            <a:ea typeface="宋体" panose="02010600030101010101" pitchFamily="2" charset="-122"/>
                            <a:cs typeface="Times New Roman" panose="02020603050405020304" pitchFamily="18" charset="0"/>
                          </a:rPr>
                          <m:t>100</m:t>
                        </m:r>
                        <m:r>
                          <a:rPr lang="en-US" altLang="zh-CN">
                            <a:latin typeface="Cambria Math" panose="02040503050406030204" pitchFamily="18" charset="0"/>
                            <a:ea typeface="宋体" panose="02010600030101010101" pitchFamily="2" charset="-122"/>
                            <a:cs typeface="Times New Roman" panose="02020603050405020304" pitchFamily="18" charset="0"/>
                          </a:rPr>
                          <m:t>𝛺</m:t>
                        </m:r>
                      </m:den>
                    </m:f>
                  </m:oMath>
                </a14:m>
                <a:r>
                  <a:rPr lang="zh-CN" altLang="zh-CN" dirty="0">
                    <a:ea typeface="宋体" panose="02010600030101010101" pitchFamily="2" charset="-122"/>
                    <a:cs typeface="Times New Roman" panose="02020603050405020304" pitchFamily="18" charset="0"/>
                  </a:rPr>
                  <a:t>＝</a:t>
                </a:r>
                <a14:m>
                  <m:oMath xmlns:m="http://schemas.openxmlformats.org/officeDocument/2006/math">
                    <m:f>
                      <m:fPr>
                        <m:ctrlPr>
                          <a:rPr lang="zh-CN" altLang="zh-CN" i="1">
                            <a:latin typeface="Cambria Math" panose="02040503050406030204" pitchFamily="18" charset="0"/>
                            <a:ea typeface="Cambria Math" panose="02040503050406030204" pitchFamily="18" charset="0"/>
                          </a:rPr>
                        </m:ctrlPr>
                      </m:fPr>
                      <m:num>
                        <m:r>
                          <a:rPr lang="en-US" altLang="zh-CN" i="1">
                            <a:latin typeface="Cambria Math" panose="02040503050406030204" pitchFamily="18" charset="0"/>
                            <a:ea typeface="宋体" panose="02010600030101010101" pitchFamily="2" charset="-122"/>
                            <a:cs typeface="Times New Roman" panose="02020603050405020304" pitchFamily="18" charset="0"/>
                          </a:rPr>
                          <m:t>8</m:t>
                        </m:r>
                        <m:r>
                          <m:rPr>
                            <m:sty m:val="p"/>
                          </m:rPr>
                          <a:rPr lang="en-US" altLang="zh-CN">
                            <a:latin typeface="Cambria Math" panose="02040503050406030204" pitchFamily="18" charset="0"/>
                            <a:ea typeface="宋体" panose="02010600030101010101" pitchFamily="2" charset="-122"/>
                            <a:cs typeface="Times New Roman" panose="02020603050405020304" pitchFamily="18" charset="0"/>
                          </a:rPr>
                          <m:t>V</m:t>
                        </m:r>
                      </m:num>
                      <m:den>
                        <m:r>
                          <m:rPr>
                            <m:nor/>
                          </m:rPr>
                          <a:rPr lang="en-US" altLang="zh-CN" i="1">
                            <a:latin typeface="Times New Roman" panose="02020603050405020304" pitchFamily="18" charset="0"/>
                            <a:ea typeface="宋体" panose="02010600030101010101" pitchFamily="2" charset="-122"/>
                          </a:rPr>
                          <m:t>R</m:t>
                        </m:r>
                        <m:r>
                          <a:rPr lang="zh-CN" altLang="en-US" i="1" baseline="-25000">
                            <a:latin typeface="Cambria Math" panose="02040503050406030204" pitchFamily="18" charset="0"/>
                            <a:ea typeface="宋体" panose="02010600030101010101" pitchFamily="2" charset="-122"/>
                            <a:cs typeface="Times New Roman" panose="02020603050405020304" pitchFamily="18" charset="0"/>
                          </a:rPr>
                          <m:t>定</m:t>
                        </m:r>
                      </m:den>
                    </m:f>
                  </m:oMath>
                </a14:m>
                <a:r>
                  <a:rPr lang="zh-CN" altLang="zh-CN" dirty="0">
                    <a:latin typeface="Times New Roman" panose="02020603050405020304" pitchFamily="18" charset="0"/>
                    <a:ea typeface="宋体" panose="02010600030101010101" pitchFamily="2" charset="-122"/>
                    <a:cs typeface="Times New Roman" panose="02020603050405020304" pitchFamily="18" charset="0"/>
                  </a:rPr>
                  <a:t>，则定值电阻的阻值</a:t>
                </a:r>
                <a:r>
                  <a:rPr lang="en-US" altLang="zh-CN" i="1" dirty="0">
                    <a:latin typeface="Times New Roman" panose="02020603050405020304" pitchFamily="18" charset="0"/>
                    <a:ea typeface="宋体" panose="02010600030101010101" pitchFamily="2" charset="-122"/>
                  </a:rPr>
                  <a:t>R</a:t>
                </a:r>
                <a:r>
                  <a:rPr lang="zh-CN" altLang="zh-CN" baseline="-25000" dirty="0">
                    <a:latin typeface="Times New Roman" panose="02020603050405020304" pitchFamily="18" charset="0"/>
                    <a:ea typeface="宋体" panose="02010600030101010101" pitchFamily="2" charset="-122"/>
                    <a:cs typeface="Times New Roman" panose="02020603050405020304" pitchFamily="18" charset="0"/>
                  </a:rPr>
                  <a:t>定</a:t>
                </a:r>
                <a:r>
                  <a:rPr lang="zh-CN" altLang="zh-CN" dirty="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rPr>
                  <a:t>2 200 Ω</a:t>
                </a:r>
                <a:r>
                  <a:rPr lang="zh-CN" altLang="zh-CN" dirty="0">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rPr>
                  <a:t>2</a:t>
                </a:r>
                <a:r>
                  <a:rPr lang="en-US" altLang="zh-CN" dirty="0">
                    <a:latin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rPr>
                  <a:t>2 </a:t>
                </a:r>
                <a:r>
                  <a:rPr lang="en-US" altLang="zh-CN" dirty="0" err="1">
                    <a:latin typeface="Times New Roman" panose="02020603050405020304" pitchFamily="18" charset="0"/>
                    <a:ea typeface="宋体" panose="02010600030101010101" pitchFamily="2" charset="-122"/>
                  </a:rPr>
                  <a:t>kΩ</a:t>
                </a:r>
                <a:r>
                  <a:rPr lang="en-US" altLang="zh-CN" dirty="0">
                    <a:latin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当热敏电阻和定值电阻的位置互换时，由题意可知，报警器开始报警时，热敏电阻两端的电压是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，根据串联电路电压特点得，定值电阻两端的电压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，根据串联电路电流相等，得</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热</m:t>
                        </m:r>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m:rPr>
                            <m:nor/>
                          </m:rPr>
                          <a:rPr lang="en-US" altLang="zh-CN" b="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热</m:t>
                        </m:r>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a:rPr lang="zh-CN" altLang="en-US" i="1" baseline="-250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定</m:t>
                        </m:r>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m:rPr>
                            <m:nor/>
                          </m:rPr>
                          <a:rPr lang="en-US" altLang="zh-CN" b="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zh-CN" altLang="zh-CN"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热</m:t>
                        </m:r>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8</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m:rPr>
                            <m:nor/>
                          </m:rP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R</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热</m:t>
                        </m:r>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200</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，则热敏电阻的阻值</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4 400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，由表格数据知，当热敏电阻的阻值是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时，环境温度是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620688"/>
                <a:ext cx="11485848" cy="4748351"/>
              </a:xfrm>
              <a:blipFill>
                <a:blip r:embed="rId2"/>
                <a:stretch>
                  <a:fillRect l="-796" r="-849"/>
                </a:stretch>
              </a:blipFill>
            </p:spPr>
            <p:txBody>
              <a:bodyPr/>
              <a:lstStyle/>
              <a:p>
                <a:r>
                  <a:rPr lang="zh-CN" altLang="en-US">
                    <a:noFill/>
                  </a:rPr>
                  <a:t> </a:t>
                </a:r>
              </a:p>
            </p:txBody>
          </p:sp>
        </mc:Fallback>
      </mc:AlternateContent>
      <p:pic>
        <p:nvPicPr>
          <p:cNvPr id="3" name="jsnjwl16.jpg" descr="id:2147490353;FounderCES"/>
          <p:cNvPicPr/>
          <p:nvPr/>
        </p:nvPicPr>
        <p:blipFill>
          <a:blip r:embed="rId3"/>
          <a:stretch>
            <a:fillRect/>
          </a:stretch>
        </p:blipFill>
        <p:spPr>
          <a:xfrm>
            <a:off x="4511030" y="4268447"/>
            <a:ext cx="2160240" cy="1808407"/>
          </a:xfrm>
          <a:prstGeom prst="rect">
            <a:avLst/>
          </a:prstGeom>
        </p:spPr>
      </p:pic>
      <p:sp>
        <p:nvSpPr>
          <p:cNvPr id="4" name="矩形 3"/>
          <p:cNvSpPr/>
          <p:nvPr/>
        </p:nvSpPr>
        <p:spPr>
          <a:xfrm>
            <a:off x="4729375" y="6003769"/>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由于甲、乙两个物体的质量都是</a:t>
            </a:r>
            <a:r>
              <a:rPr lang="en-US" altLang="zh-CN">
                <a:latin typeface="Times New Roman" panose="02020603050405020304" pitchFamily="18" charset="0"/>
                <a:ea typeface="宋体" panose="02010600030101010101" pitchFamily="2" charset="-122"/>
              </a:rPr>
              <a:t>1 kg</a:t>
            </a:r>
            <a:r>
              <a:rPr lang="zh-CN" altLang="zh-CN">
                <a:latin typeface="Times New Roman" panose="02020603050405020304" pitchFamily="18" charset="0"/>
                <a:ea typeface="宋体" panose="02010600030101010101" pitchFamily="2" charset="-122"/>
                <a:cs typeface="Times New Roman" panose="02020603050405020304" pitchFamily="18" charset="0"/>
              </a:rPr>
              <a:t>，升高的温度都是</a:t>
            </a:r>
            <a:r>
              <a:rPr lang="en-US" altLang="zh-CN">
                <a:latin typeface="Times New Roman" panose="02020603050405020304" pitchFamily="18" charset="0"/>
                <a:ea typeface="宋体" panose="02010600030101010101" pitchFamily="2" charset="-122"/>
              </a:rPr>
              <a:t>1 </a:t>
            </a:r>
            <a:r>
              <a:rPr lang="en-US" altLang="zh-CN">
                <a:latin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，由题图可知，甲吸收的热量比乙吸收的热量多，由热量的计算公式</a:t>
            </a:r>
            <a:r>
              <a:rPr lang="en-US" altLang="zh-CN" i="1">
                <a:latin typeface="Times New Roman" panose="02020603050405020304" pitchFamily="18" charset="0"/>
                <a:ea typeface="宋体" panose="02010600030101010101" pitchFamily="2" charset="-122"/>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吸</a:t>
            </a:r>
            <a:r>
              <a:rPr lang="zh-CN" altLang="zh-CN">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rPr>
              <a:t>cm</a:t>
            </a:r>
            <a:r>
              <a:rPr lang="en-US" altLang="zh-CN">
                <a:latin typeface="Times New Roman" panose="02020603050405020304" pitchFamily="18" charset="0"/>
                <a:ea typeface="宋体" panose="02010600030101010101" pitchFamily="2" charset="-122"/>
              </a:rPr>
              <a:t>Δ</a:t>
            </a:r>
            <a:r>
              <a:rPr lang="en-US" altLang="zh-CN" i="1">
                <a:latin typeface="Times New Roman" panose="02020603050405020304" pitchFamily="18" charset="0"/>
                <a:ea typeface="宋体" panose="02010600030101010101" pitchFamily="2" charset="-122"/>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可知，当</a:t>
            </a:r>
            <a:r>
              <a:rPr lang="en-US" altLang="zh-CN" i="1">
                <a:latin typeface="Times New Roman" panose="02020603050405020304" pitchFamily="18" charset="0"/>
                <a:ea typeface="宋体" panose="02010600030101010101" pitchFamily="2" charset="-122"/>
              </a:rPr>
              <a:t>m</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Δ</a:t>
            </a:r>
            <a:r>
              <a:rPr lang="en-US" altLang="zh-CN" i="1">
                <a:latin typeface="Times New Roman" panose="02020603050405020304" pitchFamily="18" charset="0"/>
                <a:ea typeface="宋体" panose="02010600030101010101" pitchFamily="2" charset="-122"/>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相同时，</a:t>
            </a:r>
            <a:r>
              <a:rPr lang="en-US" altLang="zh-CN" i="1">
                <a:latin typeface="Times New Roman" panose="02020603050405020304" pitchFamily="18" charset="0"/>
                <a:ea typeface="宋体" panose="02010600030101010101" pitchFamily="2" charset="-122"/>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吸</a:t>
            </a:r>
            <a:r>
              <a:rPr lang="zh-CN" altLang="zh-CN">
                <a:latin typeface="Times New Roman" panose="02020603050405020304" pitchFamily="18" charset="0"/>
                <a:ea typeface="宋体" panose="02010600030101010101" pitchFamily="2" charset="-122"/>
                <a:cs typeface="Times New Roman" panose="02020603050405020304" pitchFamily="18" charset="0"/>
              </a:rPr>
              <a:t>越大，</a:t>
            </a:r>
            <a:r>
              <a:rPr lang="en-US" altLang="zh-CN" i="1">
                <a:latin typeface="Times New Roman" panose="02020603050405020304" pitchFamily="18" charset="0"/>
                <a:ea typeface="宋体" panose="02010600030101010101" pitchFamily="2" charset="-122"/>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就越大，则甲的比热容比乙的大，故</a:t>
            </a:r>
            <a:r>
              <a:rPr lang="en-US" altLang="zh-CN">
                <a:latin typeface="Times New Roman" panose="02020603050405020304" pitchFamily="18" charset="0"/>
                <a:ea typeface="宋体" panose="02010600030101010101" pitchFamily="2" charset="-122"/>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错误，符合题意；乙、丙升高的温度都是</a:t>
            </a:r>
            <a:r>
              <a:rPr lang="en-US" altLang="zh-CN">
                <a:latin typeface="Times New Roman" panose="02020603050405020304" pitchFamily="18" charset="0"/>
                <a:ea typeface="宋体" panose="02010600030101010101" pitchFamily="2" charset="-122"/>
              </a:rPr>
              <a:t>1 </a:t>
            </a:r>
            <a:r>
              <a:rPr lang="en-US" altLang="zh-CN">
                <a:latin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，由题图可知，乙、丙吸收的热量相同，由热量的计算公式</a:t>
            </a:r>
            <a:r>
              <a:rPr lang="en-US" altLang="zh-CN" i="1">
                <a:latin typeface="Times New Roman" panose="02020603050405020304" pitchFamily="18" charset="0"/>
                <a:ea typeface="宋体" panose="02010600030101010101" pitchFamily="2" charset="-122"/>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吸</a:t>
            </a:r>
            <a:r>
              <a:rPr lang="zh-CN" altLang="zh-CN">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rPr>
              <a:t>cm</a:t>
            </a:r>
            <a:r>
              <a:rPr lang="en-US" altLang="zh-CN">
                <a:latin typeface="Times New Roman" panose="02020603050405020304" pitchFamily="18" charset="0"/>
                <a:ea typeface="宋体" panose="02010600030101010101" pitchFamily="2" charset="-122"/>
              </a:rPr>
              <a:t>Δ</a:t>
            </a:r>
            <a:r>
              <a:rPr lang="en-US" altLang="zh-CN" i="1">
                <a:latin typeface="Times New Roman" panose="02020603050405020304" pitchFamily="18" charset="0"/>
                <a:ea typeface="宋体" panose="02010600030101010101" pitchFamily="2" charset="-122"/>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可知，当</a:t>
            </a:r>
            <a:r>
              <a:rPr lang="en-US" altLang="zh-CN" i="1">
                <a:latin typeface="Times New Roman" panose="02020603050405020304" pitchFamily="18" charset="0"/>
                <a:ea typeface="宋体" panose="02010600030101010101" pitchFamily="2" charset="-122"/>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吸</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Δ</a:t>
            </a:r>
            <a:r>
              <a:rPr lang="en-US" altLang="zh-CN" i="1">
                <a:latin typeface="Times New Roman" panose="02020603050405020304" pitchFamily="18" charset="0"/>
                <a:ea typeface="宋体" panose="02010600030101010101" pitchFamily="2" charset="-122"/>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相同时，</a:t>
            </a:r>
            <a:r>
              <a:rPr lang="en-US" altLang="zh-CN" i="1">
                <a:latin typeface="Times New Roman" panose="02020603050405020304" pitchFamily="18" charset="0"/>
                <a:ea typeface="宋体" panose="02010600030101010101" pitchFamily="2" charset="-122"/>
              </a:rPr>
              <a:t>m</a:t>
            </a:r>
            <a:r>
              <a:rPr lang="zh-CN" altLang="zh-CN">
                <a:latin typeface="Times New Roman" panose="02020603050405020304" pitchFamily="18" charset="0"/>
                <a:ea typeface="宋体" panose="02010600030101010101" pitchFamily="2" charset="-122"/>
                <a:cs typeface="Times New Roman" panose="02020603050405020304" pitchFamily="18" charset="0"/>
              </a:rPr>
              <a:t>越大，</a:t>
            </a:r>
            <a:r>
              <a:rPr lang="en-US" altLang="zh-CN" i="1">
                <a:latin typeface="Times New Roman" panose="02020603050405020304" pitchFamily="18" charset="0"/>
                <a:ea typeface="宋体" panose="02010600030101010101" pitchFamily="2" charset="-122"/>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就越小，则乙的比热容比丙的大，故</a:t>
            </a:r>
            <a:r>
              <a:rPr lang="en-US" altLang="zh-CN">
                <a:latin typeface="Times New Roman" panose="02020603050405020304" pitchFamily="18" charset="0"/>
                <a:ea typeface="宋体" panose="02010600030101010101" pitchFamily="2" charset="-122"/>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正确，不符合题意；</a:t>
            </a:r>
            <a:endParaRPr lang="zh-CN" altLang="en-US"/>
          </a:p>
        </p:txBody>
      </p:sp>
      <p:pic>
        <p:nvPicPr>
          <p:cNvPr id="3" name="wf9.jpg" descr="id:2147490157;FounderCES"/>
          <p:cNvPicPr/>
          <p:nvPr/>
        </p:nvPicPr>
        <p:blipFill>
          <a:blip r:embed="rId2"/>
          <a:stretch>
            <a:fillRect/>
          </a:stretch>
        </p:blipFill>
        <p:spPr>
          <a:xfrm>
            <a:off x="4583038" y="3717032"/>
            <a:ext cx="2475652" cy="2202631"/>
          </a:xfrm>
          <a:prstGeom prst="rect">
            <a:avLst/>
          </a:prstGeom>
        </p:spPr>
      </p:pic>
      <p:sp>
        <p:nvSpPr>
          <p:cNvPr id="4" name="矩形 3"/>
          <p:cNvSpPr/>
          <p:nvPr/>
        </p:nvSpPr>
        <p:spPr>
          <a:xfrm>
            <a:off x="5087094" y="5919663"/>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cs typeface="Times New Roman" panose="02020603050405020304" pitchFamily="18" charset="0"/>
              </a:rPr>
              <a:t>2</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2238241"/>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在家庭电路中，往往会出现这样的现象：在人们刚合上开关时，白炽灯闪亮一下立即就熄灭，这时灯丝已经断了，这种情况我们通常说成灯泡被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坏了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什么原因使灯泡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坏了？小明查阅有关资料，找到标有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PZ220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字样的白炽灯，通常情况下开灯瞬间灯泡电功率与时间关系图像如图所示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y190.jpg" descr="id:2147490368;FounderCES"/>
          <p:cNvPicPr/>
          <p:nvPr/>
        </p:nvPicPr>
        <p:blipFill>
          <a:blip r:embed="rId2"/>
          <a:stretch>
            <a:fillRect/>
          </a:stretch>
        </p:blipFill>
        <p:spPr>
          <a:xfrm>
            <a:off x="4150990" y="3400319"/>
            <a:ext cx="3168352" cy="2160240"/>
          </a:xfrm>
          <a:prstGeom prst="rect">
            <a:avLst/>
          </a:prstGeom>
        </p:spPr>
      </p:pic>
      <p:sp>
        <p:nvSpPr>
          <p:cNvPr id="4" name="矩形 3"/>
          <p:cNvSpPr/>
          <p:nvPr/>
        </p:nvSpPr>
        <p:spPr>
          <a:xfrm>
            <a:off x="4426452" y="5595049"/>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012312"/>
            <a:ext cx="11639008" cy="1753235"/>
          </a:xfrm>
          <a:prstGeom prst="rect">
            <a:avLst/>
          </a:prstGeom>
        </p:spPr>
        <p:txBody>
          <a:bodyPr wrap="square">
            <a:spAutoFit/>
          </a:bodyPr>
          <a:lstStyle/>
          <a:p>
            <a:pPr lvl="0">
              <a:spcAft>
                <a:spcPts val="0"/>
              </a:spcAft>
              <a:tabLst>
                <a:tab pos="5941060" algn="l"/>
              </a:tabLst>
            </a:pP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）由图像可知，白炽灯丝有一个升温过程，时间约为</a:t>
            </a:r>
            <a:r>
              <a:rPr lang="zh-CN" altLang="zh-CN" sz="2400" b="0" u="sng">
                <a:solidFill>
                  <a:srgbClr val="000000"/>
                </a:solidFill>
                <a:uFill>
                  <a:solidFill>
                    <a:srgbClr val="000000"/>
                  </a:solidFill>
                </a:uFill>
                <a:cs typeface="Times New Roman" panose="02020603050405020304" pitchFamily="18" charset="0"/>
              </a:rPr>
              <a:t>　　　　</a:t>
            </a:r>
            <a:r>
              <a:rPr lang="en-US" altLang="zh-CN" sz="2400" b="0">
                <a:solidFill>
                  <a:srgbClr val="000000"/>
                </a:solidFill>
                <a:cs typeface="Times New Roman" panose="02020603050405020304" pitchFamily="18" charset="0"/>
              </a:rPr>
              <a:t>s</a:t>
            </a:r>
            <a:r>
              <a:rPr lang="zh-CN" altLang="zh-CN" sz="2400" b="0">
                <a:solidFill>
                  <a:srgbClr val="000000"/>
                </a:solidFill>
                <a:cs typeface="Times New Roman" panose="02020603050405020304" pitchFamily="18" charset="0"/>
              </a:rPr>
              <a:t>，这个时间小于人所能感觉到的时间，因此感觉白炽灯一合开关就亮</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白炽灯被</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闪</a:t>
            </a:r>
            <a:r>
              <a:rPr lang="en-US" altLang="zh-CN" sz="2400" b="0">
                <a:solidFill>
                  <a:srgbClr val="000000"/>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坏的原因在于</a:t>
            </a:r>
            <a:r>
              <a:rPr lang="zh-CN" altLang="zh-CN" sz="2400" b="0" u="sng">
                <a:solidFill>
                  <a:srgbClr val="FEFEFE"/>
                </a:solidFill>
                <a:uFill>
                  <a:solidFill>
                    <a:srgbClr val="000000"/>
                  </a:solidFill>
                </a:uFill>
                <a:cs typeface="Times New Roman" panose="02020603050405020304" pitchFamily="18" charset="0"/>
              </a:rPr>
              <a:t>　　　　　　</a:t>
            </a:r>
            <a:r>
              <a:rPr lang="en-US" altLang="zh-CN" sz="2400" b="0" u="sng">
                <a:solidFill>
                  <a:srgbClr val="FEFEFE"/>
                </a:solidFill>
                <a:uFill>
                  <a:solidFill>
                    <a:srgbClr val="000000"/>
                  </a:solidFill>
                </a:uFill>
                <a:cs typeface="Times New Roman" panose="02020603050405020304" pitchFamily="18" charset="0"/>
              </a:rPr>
              <a:t>                      </a:t>
            </a:r>
            <a:r>
              <a:rPr lang="en-US" altLang="zh-CN" u="sng">
                <a:solidFill>
                  <a:srgbClr val="FEFEFE"/>
                </a:solidFill>
                <a:uFill>
                  <a:solidFill>
                    <a:srgbClr val="000000"/>
                  </a:solidFill>
                </a:uFill>
                <a:cs typeface="Times New Roman" panose="02020603050405020304" pitchFamily="18" charset="0"/>
              </a:rPr>
              <a:t>                                        </a:t>
            </a:r>
            <a:r>
              <a:rPr lang="zh-CN" altLang="zh-CN" sz="2400" b="0" u="sng">
                <a:solidFill>
                  <a:srgbClr val="FEFEFE"/>
                </a:solidFill>
                <a:uFill>
                  <a:solidFill>
                    <a:srgbClr val="000000"/>
                  </a:solidFill>
                </a:uFill>
                <a:cs typeface="Times New Roman" panose="02020603050405020304" pitchFamily="18" charset="0"/>
              </a:rPr>
              <a:t>　</a:t>
            </a:r>
            <a:r>
              <a:rPr lang="en-US" altLang="zh-CN" sz="2400" b="0" u="sng">
                <a:solidFill>
                  <a:srgbClr val="FEFEFE"/>
                </a:solidFill>
                <a:uFill>
                  <a:solidFill>
                    <a:srgbClr val="000000"/>
                  </a:solidFill>
                </a:uFill>
                <a:cs typeface="Times New Roman" panose="02020603050405020304" pitchFamily="18" charset="0"/>
              </a:rPr>
              <a:t>                                                                                         </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1100" b="0">
              <a:solidFill>
                <a:srgbClr val="000000"/>
              </a:solidFill>
              <a:cs typeface="Times New Roman" panose="02020603050405020304" pitchFamily="18" charset="0"/>
            </a:endParaRPr>
          </a:p>
        </p:txBody>
      </p:sp>
      <p:sp>
        <p:nvSpPr>
          <p:cNvPr id="6" name="矩形 5"/>
          <p:cNvSpPr/>
          <p:nvPr/>
        </p:nvSpPr>
        <p:spPr>
          <a:xfrm>
            <a:off x="766614" y="2148520"/>
            <a:ext cx="6840760" cy="461665"/>
          </a:xfrm>
          <a:prstGeom prst="rect">
            <a:avLst/>
          </a:prstGeom>
        </p:spPr>
        <p:txBody>
          <a:bodyPr wrap="squar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开灯瞬间</a:t>
            </a:r>
            <a:r>
              <a:rPr lang="zh-CN" altLang="zh-CN" sz="2400">
                <a:latin typeface="+mn-ea"/>
                <a:ea typeface="+mn-ea"/>
                <a:cs typeface="Times New Roman" panose="02020603050405020304" pitchFamily="18" charset="0"/>
              </a:rPr>
              <a:t>，</a:t>
            </a:r>
            <a:r>
              <a:rPr lang="zh-CN" altLang="zh-CN" sz="2400">
                <a:latin typeface="黑体" panose="02010609060101010101" pitchFamily="49" charset="-122"/>
                <a:ea typeface="黑体" panose="02010609060101010101" pitchFamily="49" charset="-122"/>
                <a:cs typeface="Times New Roman" panose="02020603050405020304" pitchFamily="18" charset="0"/>
              </a:rPr>
              <a:t>灯丝温度低</a:t>
            </a:r>
            <a:r>
              <a:rPr lang="zh-CN" altLang="zh-CN" sz="2400">
                <a:latin typeface="+mn-ea"/>
                <a:ea typeface="+mn-ea"/>
                <a:cs typeface="Times New Roman" panose="02020603050405020304" pitchFamily="18" charset="0"/>
              </a:rPr>
              <a:t>，</a:t>
            </a:r>
            <a:r>
              <a:rPr lang="zh-CN" altLang="zh-CN" sz="2400">
                <a:latin typeface="黑体" panose="02010609060101010101" pitchFamily="49" charset="-122"/>
                <a:ea typeface="黑体" panose="02010609060101010101" pitchFamily="49" charset="-122"/>
                <a:cs typeface="Times New Roman" panose="02020603050405020304" pitchFamily="18" charset="0"/>
              </a:rPr>
              <a:t>所以电阻小</a:t>
            </a:r>
            <a:r>
              <a:rPr lang="zh-CN" altLang="zh-CN" sz="2400">
                <a:latin typeface="+mn-ea"/>
                <a:ea typeface="+mn-ea"/>
                <a:cs typeface="Times New Roman" panose="02020603050405020304" pitchFamily="18" charset="0"/>
              </a:rPr>
              <a:t>，</a:t>
            </a:r>
            <a:r>
              <a:rPr lang="zh-CN" altLang="zh-CN" sz="2400">
                <a:latin typeface="黑体" panose="02010609060101010101" pitchFamily="49" charset="-122"/>
                <a:ea typeface="黑体" panose="02010609060101010101" pitchFamily="49" charset="-122"/>
                <a:cs typeface="Times New Roman" panose="02020603050405020304" pitchFamily="18" charset="0"/>
              </a:rPr>
              <a:t>功率较大</a:t>
            </a:r>
            <a:endParaRPr lang="zh-CN" altLang="en-US">
              <a:latin typeface="黑体" panose="02010609060101010101" pitchFamily="49" charset="-122"/>
              <a:ea typeface="黑体" panose="02010609060101010101" pitchFamily="49" charset="-122"/>
            </a:endParaRPr>
          </a:p>
        </p:txBody>
      </p:sp>
      <p:sp>
        <p:nvSpPr>
          <p:cNvPr id="7" name="矩形 6"/>
          <p:cNvSpPr/>
          <p:nvPr/>
        </p:nvSpPr>
        <p:spPr>
          <a:xfrm>
            <a:off x="8183438" y="1102904"/>
            <a:ext cx="723275" cy="461665"/>
          </a:xfrm>
          <a:prstGeom prst="rect">
            <a:avLst/>
          </a:prstGeom>
        </p:spPr>
        <p:txBody>
          <a:bodyPr wrap="none">
            <a:spAutoFit/>
          </a:bodyPr>
          <a:lstStyle/>
          <a:p>
            <a:r>
              <a:rPr lang="en-US" altLang="zh-CN" sz="2400"/>
              <a:t>0.06</a:t>
            </a:r>
            <a:endParaRPr lang="zh-CN" altLang="en-US"/>
          </a:p>
        </p:txBody>
      </p:sp>
      <mc:AlternateContent xmlns:mc="http://schemas.openxmlformats.org/markup-compatibility/2006" xmlns:a14="http://schemas.microsoft.com/office/drawing/2010/main">
        <mc:Choice Requires="a14">
          <p:sp>
            <p:nvSpPr>
              <p:cNvPr id="9" name="矩形 8"/>
              <p:cNvSpPr/>
              <p:nvPr/>
            </p:nvSpPr>
            <p:spPr>
              <a:xfrm>
                <a:off x="360854" y="2685748"/>
                <a:ext cx="8254632" cy="2615460"/>
              </a:xfrm>
              <a:prstGeom prst="rect">
                <a:avLst/>
              </a:prstGeom>
            </p:spPr>
            <p:txBody>
              <a:bodyPr wrap="square">
                <a:spAutoFit/>
              </a:bodyPr>
              <a:lstStyle/>
              <a:p>
                <a:pPr algn="just" eaLnBrk="1">
                  <a:lnSpc>
                    <a:spcPct val="150000"/>
                  </a:lnSpc>
                </a:pP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B0F0"/>
                    </a:solidFill>
                    <a:ea typeface="黑体" panose="02010609060101010101" pitchFamily="49" charset="-122"/>
                    <a:cs typeface="Times New Roman" panose="02020603050405020304" pitchFamily="18" charset="0"/>
                  </a:rPr>
                  <a:t>解析</a:t>
                </a: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 从图像中可以看出，灯丝升温的时间约为</a:t>
                </a:r>
                <a:r>
                  <a:rPr lang="en-US" altLang="zh-CN" sz="2400" b="0">
                    <a:solidFill>
                      <a:srgbClr val="000000"/>
                    </a:solidFill>
                    <a:cs typeface="Times New Roman" panose="02020603050405020304" pitchFamily="18" charset="0"/>
                  </a:rPr>
                  <a:t>0.06 s</a:t>
                </a:r>
                <a:r>
                  <a:rPr lang="zh-CN" altLang="zh-CN" sz="2400" b="0">
                    <a:solidFill>
                      <a:srgbClr val="000000"/>
                    </a:solidFill>
                    <a:cs typeface="Times New Roman" panose="02020603050405020304" pitchFamily="18" charset="0"/>
                  </a:rPr>
                  <a:t>；灯丝的电阻随温度的升高而增大，在开灯瞬间，灯丝温度低，所以电阻小，由于电压一定，根据</a:t>
                </a:r>
                <a:r>
                  <a:rPr lang="en-US" altLang="zh-CN" sz="2400" b="0" i="1">
                    <a:solidFill>
                      <a:srgbClr val="000000"/>
                    </a:solidFill>
                    <a:cs typeface="Times New Roman" panose="02020603050405020304" pitchFamily="18" charset="0"/>
                  </a:rPr>
                  <a:t>P</a:t>
                </a:r>
                <a:r>
                  <a:rPr lang="zh-CN" altLang="zh-CN" sz="2400" b="0">
                    <a:solidFill>
                      <a:srgbClr val="000000"/>
                    </a:solidFill>
                    <a:cs typeface="Times New Roman" panose="02020603050405020304" pitchFamily="18" charset="0"/>
                  </a:rPr>
                  <a:t>＝</a:t>
                </a:r>
                <a14:m>
                  <m:oMath xmlns:m="http://schemas.openxmlformats.org/officeDocument/2006/math">
                    <m:f>
                      <m:fPr>
                        <m:ctrlPr>
                          <a:rPr lang="zh-CN" altLang="zh-CN" sz="2400" b="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400" b="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b="0" i="1">
                                <a:solidFill>
                                  <a:srgbClr val="000000"/>
                                </a:solidFill>
                                <a:latin typeface="Cambria Math" panose="02040503050406030204" pitchFamily="18" charset="0"/>
                                <a:cs typeface="Times New Roman" panose="02020603050405020304" pitchFamily="18" charset="0"/>
                              </a:rPr>
                              <m:t>𝑈</m:t>
                            </m:r>
                          </m:e>
                          <m:sup>
                            <m:r>
                              <a:rPr lang="en-US" altLang="zh-CN" sz="2400" b="0" i="1">
                                <a:solidFill>
                                  <a:srgbClr val="000000"/>
                                </a:solidFill>
                                <a:latin typeface="Cambria Math" panose="02040503050406030204" pitchFamily="18" charset="0"/>
                                <a:cs typeface="Times New Roman" panose="02020603050405020304" pitchFamily="18" charset="0"/>
                              </a:rPr>
                              <m:t>2</m:t>
                            </m:r>
                          </m:sup>
                        </m:sSup>
                      </m:num>
                      <m:den>
                        <m:r>
                          <a:rPr lang="en-US" altLang="zh-CN" sz="2400" b="0" i="1">
                            <a:solidFill>
                              <a:srgbClr val="000000"/>
                            </a:solidFill>
                            <a:latin typeface="Cambria Math" panose="02040503050406030204" pitchFamily="18" charset="0"/>
                            <a:cs typeface="Times New Roman" panose="02020603050405020304" pitchFamily="18" charset="0"/>
                          </a:rPr>
                          <m:t>𝑅</m:t>
                        </m:r>
                      </m:den>
                    </m:f>
                  </m:oMath>
                </a14:m>
                <a:r>
                  <a:rPr lang="zh-CN" altLang="zh-CN" sz="2400" b="0">
                    <a:solidFill>
                      <a:srgbClr val="000000"/>
                    </a:solidFill>
                    <a:cs typeface="Times New Roman" panose="02020603050405020304" pitchFamily="18" charset="0"/>
                  </a:rPr>
                  <a:t>可知，电功率较大，所以刚开灯的瞬间灯丝容易烧断</a:t>
                </a:r>
                <a:r>
                  <a:rPr lang="en-US" altLang="zh-CN" sz="2400" b="0">
                    <a:solidFill>
                      <a:srgbClr val="000000"/>
                    </a:solidFill>
                    <a:latin typeface="宋体" panose="02010600030101010101" pitchFamily="2" charset="-122"/>
                    <a:cs typeface="Times New Roman" panose="02020603050405020304" pitchFamily="18" charset="0"/>
                  </a:rPr>
                  <a:t>.</a:t>
                </a:r>
                <a:endParaRPr lang="zh-CN" altLang="en-US"/>
              </a:p>
            </p:txBody>
          </p:sp>
        </mc:Choice>
        <mc:Fallback xmlns="">
          <p:sp>
            <p:nvSpPr>
              <p:cNvPr id="9" name="矩形 8"/>
              <p:cNvSpPr>
                <a:spLocks noRot="1" noChangeAspect="1" noMove="1" noResize="1" noEditPoints="1" noAdjustHandles="1" noChangeArrowheads="1" noChangeShapeType="1" noTextEdit="1"/>
              </p:cNvSpPr>
              <p:nvPr/>
            </p:nvSpPr>
            <p:spPr>
              <a:xfrm>
                <a:off x="360854" y="2685748"/>
                <a:ext cx="8254632" cy="2615460"/>
              </a:xfrm>
              <a:prstGeom prst="rect">
                <a:avLst/>
              </a:prstGeom>
              <a:blipFill rotWithShape="1">
                <a:blip r:embed="rId2"/>
                <a:stretch>
                  <a:fillRect l="-2" t="-13" r="5" b="9"/>
                </a:stretch>
              </a:blipFill>
            </p:spPr>
            <p:txBody>
              <a:bodyPr/>
              <a:lstStyle/>
              <a:p>
                <a:r>
                  <a:rPr lang="zh-CN" altLang="en-US">
                    <a:noFill/>
                  </a:rPr>
                  <a:t> </a:t>
                </a:r>
              </a:p>
            </p:txBody>
          </p:sp>
        </mc:Fallback>
      </mc:AlternateContent>
      <p:pic>
        <p:nvPicPr>
          <p:cNvPr id="8" name="y190.jpg" descr="id:2147490368;FounderCES"/>
          <p:cNvPicPr/>
          <p:nvPr/>
        </p:nvPicPr>
        <p:blipFill>
          <a:blip r:embed="rId3"/>
          <a:stretch>
            <a:fillRect/>
          </a:stretch>
        </p:blipFill>
        <p:spPr>
          <a:xfrm>
            <a:off x="8795506" y="2451464"/>
            <a:ext cx="3168352" cy="2160240"/>
          </a:xfrm>
          <a:prstGeom prst="rect">
            <a:avLst/>
          </a:prstGeom>
        </p:spPr>
      </p:pic>
      <p:sp>
        <p:nvSpPr>
          <p:cNvPr id="10" name="矩形 9"/>
          <p:cNvSpPr/>
          <p:nvPr/>
        </p:nvSpPr>
        <p:spPr>
          <a:xfrm>
            <a:off x="9623598" y="465295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6135"/>
            <a:ext cx="11485848" cy="175432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）灯丝的电阻与温度的关系为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为常温下电阻，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为正常发光时的电阻，根据图像可估算出该灯泡正常发光时灯丝的温度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约为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y190.jpg" descr="id:2147490368;FounderCES"/>
          <p:cNvPicPr/>
          <p:nvPr/>
        </p:nvPicPr>
        <p:blipFill>
          <a:blip r:embed="rId2"/>
          <a:stretch>
            <a:fillRect/>
          </a:stretch>
        </p:blipFill>
        <p:spPr>
          <a:xfrm>
            <a:off x="8643723" y="2338381"/>
            <a:ext cx="3168352" cy="2160240"/>
          </a:xfrm>
          <a:prstGeom prst="rect">
            <a:avLst/>
          </a:prstGeom>
        </p:spPr>
      </p:pic>
      <p:sp>
        <p:nvSpPr>
          <p:cNvPr id="4" name="矩形 3"/>
          <p:cNvSpPr/>
          <p:nvPr/>
        </p:nvSpPr>
        <p:spPr>
          <a:xfrm>
            <a:off x="9276180" y="4498621"/>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
        <p:nvSpPr>
          <p:cNvPr id="10" name="矩形 9"/>
          <p:cNvSpPr/>
          <p:nvPr/>
        </p:nvSpPr>
        <p:spPr>
          <a:xfrm>
            <a:off x="1748848" y="2055058"/>
            <a:ext cx="1287532" cy="579967"/>
          </a:xfrm>
          <a:prstGeom prst="rect">
            <a:avLst/>
          </a:prstGeom>
        </p:spPr>
        <p:txBody>
          <a:bodyPr wrap="none">
            <a:spAutoFit/>
          </a:bodyPr>
          <a:lstStyle/>
          <a:p>
            <a:pPr algn="just">
              <a:lnSpc>
                <a:spcPct val="150000"/>
              </a:lnSpc>
              <a:spcAft>
                <a:spcPts val="0"/>
              </a:spcAft>
            </a:pPr>
            <a:r>
              <a:rPr lang="en-US" altLang="zh-CN" sz="2400">
                <a:latin typeface="+mn-lt"/>
                <a:cs typeface="Times New Roman" panose="02020603050405020304" pitchFamily="18" charset="0"/>
              </a:rPr>
              <a:t>2 320 </a:t>
            </a:r>
            <a:r>
              <a:rPr lang="en-US" altLang="zh-CN" sz="2400">
                <a:latin typeface="+mn-ea"/>
                <a:ea typeface="+mn-ea"/>
                <a:cs typeface="Times New Roman" panose="02020603050405020304" pitchFamily="18" charset="0"/>
              </a:rPr>
              <a:t>℃</a:t>
            </a:r>
            <a:endParaRPr lang="zh-CN" altLang="zh-CN" sz="900">
              <a:latin typeface="+mn-ea"/>
              <a:ea typeface="+mn-ea"/>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1" name="内容占位符 1"/>
              <p:cNvSpPr txBox="1"/>
              <p:nvPr/>
            </p:nvSpPr>
            <p:spPr bwMode="auto">
              <a:xfrm>
                <a:off x="360854" y="2462293"/>
                <a:ext cx="7907162" cy="305493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开灯的瞬间灯丝电阻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500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96.8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，正常发光时灯丝的电阻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40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1 210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1 210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96.8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，解得该灯泡正常发光时灯丝的温度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2 320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1" name="内容占位符 1"/>
              <p:cNvSpPr txBox="1">
                <a:spLocks noRot="1" noChangeAspect="1" noMove="1" noResize="1" noEditPoints="1" noAdjustHandles="1" noChangeArrowheads="1" noChangeShapeType="1" noTextEdit="1"/>
              </p:cNvSpPr>
              <p:nvPr/>
            </p:nvSpPr>
            <p:spPr bwMode="auto">
              <a:xfrm>
                <a:off x="360854" y="2462293"/>
                <a:ext cx="7907162" cy="3054939"/>
              </a:xfrm>
              <a:prstGeom prst="rect">
                <a:avLst/>
              </a:prstGeom>
              <a:blipFill rotWithShape="1">
                <a:blip r:embed="rId3"/>
                <a:stretch>
                  <a:fillRect l="-2" t="-13" r="4" b="-258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lgn="dist"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如图所示，不良商家为了降低成本，将多芯铜导线的根数从国家标准的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根，对于长度相等的标准导线和劣质导线，劣质导线的电阻</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较大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较小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），若在通有相同电流的情况下，相同时间内劣质导线产生的热</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较多</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较少</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74.jpg" descr="id:2147490375;FounderCES"/>
          <p:cNvPicPr/>
          <p:nvPr/>
        </p:nvPicPr>
        <p:blipFill>
          <a:blip r:embed="rId2"/>
          <a:stretch>
            <a:fillRect/>
          </a:stretch>
        </p:blipFill>
        <p:spPr>
          <a:xfrm>
            <a:off x="8857651" y="2708920"/>
            <a:ext cx="3020848" cy="2244254"/>
          </a:xfrm>
          <a:prstGeom prst="rect">
            <a:avLst/>
          </a:prstGeom>
        </p:spPr>
      </p:pic>
      <p:sp>
        <p:nvSpPr>
          <p:cNvPr id="4" name="矩形 3"/>
          <p:cNvSpPr/>
          <p:nvPr/>
        </p:nvSpPr>
        <p:spPr>
          <a:xfrm>
            <a:off x="9506300" y="501317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
        <p:nvSpPr>
          <p:cNvPr id="6" name="矩形 5"/>
          <p:cNvSpPr/>
          <p:nvPr/>
        </p:nvSpPr>
        <p:spPr>
          <a:xfrm>
            <a:off x="8831510" y="1348655"/>
            <a:ext cx="80342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较大</a:t>
            </a:r>
            <a:endParaRPr lang="zh-CN" altLang="en-US">
              <a:latin typeface="黑体" panose="02010609060101010101" pitchFamily="49" charset="-122"/>
              <a:ea typeface="黑体" panose="02010609060101010101" pitchFamily="49" charset="-122"/>
            </a:endParaRPr>
          </a:p>
        </p:txBody>
      </p:sp>
      <p:sp>
        <p:nvSpPr>
          <p:cNvPr id="7" name="矩形 6"/>
          <p:cNvSpPr/>
          <p:nvPr/>
        </p:nvSpPr>
        <p:spPr>
          <a:xfrm>
            <a:off x="910630" y="2463279"/>
            <a:ext cx="80342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较多</a:t>
            </a:r>
            <a:endParaRPr lang="zh-CN" altLang="en-US" sz="2400">
              <a:latin typeface="黑体" panose="02010609060101010101" pitchFamily="49" charset="-122"/>
              <a:ea typeface="黑体" panose="02010609060101010101" pitchFamily="49" charset="-122"/>
            </a:endParaRPr>
          </a:p>
        </p:txBody>
      </p:sp>
      <p:sp>
        <p:nvSpPr>
          <p:cNvPr id="8" name="内容占位符 1"/>
          <p:cNvSpPr txBox="1"/>
          <p:nvPr/>
        </p:nvSpPr>
        <p:spPr bwMode="auto">
          <a:xfrm>
            <a:off x="334566" y="2973634"/>
            <a:ext cx="8136904"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不良商家为了降低成本，将多芯铜导线的根数从国家标准的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根，导致导线横截面积减小，在长度、材料不变的情况下，横截面积越小，电阻越大，所以劣质导线的电阻较大；根据焦耳定律公式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可知，在电流、通电时间相同的情况下，劣质导线电阻较大，产生的热量较多，温度较高，安全隐患较大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作图题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苏州工业园区二模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）如图所示为科技小组设计的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电子身高测量仪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的部分电路图，只需将一个电压表并联在电路中的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两端即可进行身高的测量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请你把电压表正确接入电路中，要求：身高越高，电压表的示数越大（</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是定值电阻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是滑动变阻器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电源电压不变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97.jpg" descr="id:2147490382;FounderCES"/>
          <p:cNvPicPr/>
          <p:nvPr/>
        </p:nvPicPr>
        <p:blipFill>
          <a:blip r:embed="rId2"/>
          <a:stretch>
            <a:fillRect/>
          </a:stretch>
        </p:blipFill>
        <p:spPr>
          <a:xfrm>
            <a:off x="3934966" y="3717032"/>
            <a:ext cx="2232248" cy="1944215"/>
          </a:xfrm>
          <a:prstGeom prst="rect">
            <a:avLst/>
          </a:prstGeom>
        </p:spPr>
      </p:pic>
      <p:sp>
        <p:nvSpPr>
          <p:cNvPr id="4" name="矩形 3"/>
          <p:cNvSpPr/>
          <p:nvPr/>
        </p:nvSpPr>
        <p:spPr>
          <a:xfrm>
            <a:off x="4295006" y="558924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20</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
        <p:nvSpPr>
          <p:cNvPr id="13" name="矩形 12"/>
          <p:cNvSpPr/>
          <p:nvPr/>
        </p:nvSpPr>
        <p:spPr>
          <a:xfrm>
            <a:off x="361535" y="3608442"/>
            <a:ext cx="1422184"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如图所示</a:t>
            </a:r>
            <a:endParaRPr lang="zh-CN" altLang="en-US" sz="2400">
              <a:latin typeface="黑体" panose="02010609060101010101" pitchFamily="49" charset="-122"/>
              <a:ea typeface="黑体" panose="02010609060101010101" pitchFamily="49" charset="-122"/>
            </a:endParaRPr>
          </a:p>
        </p:txBody>
      </p:sp>
      <p:pic>
        <p:nvPicPr>
          <p:cNvPr id="16" name="图片 15"/>
          <p:cNvPicPr>
            <a:picLocks noChangeAspect="1"/>
          </p:cNvPicPr>
          <p:nvPr/>
        </p:nvPicPr>
        <p:blipFill>
          <a:blip r:embed="rId3"/>
          <a:stretch>
            <a:fillRect/>
          </a:stretch>
        </p:blipFill>
        <p:spPr>
          <a:xfrm>
            <a:off x="3502918" y="3701785"/>
            <a:ext cx="2808312" cy="19140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76478"/>
            <a:ext cx="11485848" cy="415498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实验探究题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为了定量研究机械能和内能之间的转化是否遵循能量守恒定律，小明利用如图所示装置进行实验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重物</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在下落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的过程中通过滑轮、轻绳带动容器中的金属叶片与水摩擦生热，使容器中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的水温度升高了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，则水的内能增加</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；经过多次实验，发现重物</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的机械能减少量总是稍大于水的内能增加量，为了使此装置的机械能更多地转化为水的内能，你建议小明采取的措</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0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施是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lnSpc>
                <a:spcPct val="100000"/>
              </a:lnSpc>
              <a:spcAft>
                <a:spcPts val="0"/>
              </a:spcAft>
            </a:pP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重物</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的质量及每次下落高度保持不变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2000334" y="1251202"/>
            <a:ext cx="3600400" cy="383848"/>
          </a:xfrm>
          <a:prstGeom prst="rect">
            <a:avLst/>
          </a:prstGeom>
        </p:spPr>
      </p:pic>
      <p:pic>
        <p:nvPicPr>
          <p:cNvPr id="12" name="hh15.jpg" descr="id:2147490424;FounderCES"/>
          <p:cNvPicPr/>
          <p:nvPr/>
        </p:nvPicPr>
        <p:blipFill>
          <a:blip r:embed="rId3"/>
          <a:stretch>
            <a:fillRect/>
          </a:stretch>
        </p:blipFill>
        <p:spPr>
          <a:xfrm>
            <a:off x="5078468" y="4788167"/>
            <a:ext cx="1296144" cy="1134180"/>
          </a:xfrm>
          <a:prstGeom prst="rect">
            <a:avLst/>
          </a:prstGeom>
        </p:spPr>
      </p:pic>
      <p:sp>
        <p:nvSpPr>
          <p:cNvPr id="7" name="矩形 6"/>
          <p:cNvSpPr/>
          <p:nvPr/>
        </p:nvSpPr>
        <p:spPr>
          <a:xfrm>
            <a:off x="4871070" y="6057251"/>
            <a:ext cx="2387415" cy="461665"/>
          </a:xfrm>
          <a:prstGeom prst="rect">
            <a:avLst/>
          </a:prstGeom>
        </p:spPr>
        <p:txBody>
          <a:bodyPr wrap="squar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21</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
        <p:nvSpPr>
          <p:cNvPr id="4" name="矩形 3"/>
          <p:cNvSpPr/>
          <p:nvPr/>
        </p:nvSpPr>
        <p:spPr>
          <a:xfrm>
            <a:off x="2913568" y="2871336"/>
            <a:ext cx="886966" cy="461665"/>
          </a:xfrm>
          <a:prstGeom prst="rect">
            <a:avLst/>
          </a:prstGeom>
        </p:spPr>
        <p:txBody>
          <a:bodyPr wrap="square">
            <a:spAutoFit/>
          </a:bodyPr>
          <a:lstStyle/>
          <a:p>
            <a:pPr lvl="0"/>
            <a:r>
              <a:rPr lang="en-US" altLang="zh-CN" sz="2400"/>
              <a:t>420</a:t>
            </a:r>
            <a:r>
              <a:rPr lang="zh-CN" altLang="zh-CN" sz="2400">
                <a:cs typeface="Times New Roman" panose="02020603050405020304" pitchFamily="18" charset="0"/>
              </a:rPr>
              <a:t>　</a:t>
            </a:r>
            <a:endParaRPr lang="zh-CN" altLang="en-US">
              <a:latin typeface="黑体" panose="02010609060101010101" pitchFamily="49" charset="-122"/>
              <a:ea typeface="黑体" panose="02010609060101010101" pitchFamily="49" charset="-122"/>
            </a:endParaRPr>
          </a:p>
        </p:txBody>
      </p:sp>
      <p:sp>
        <p:nvSpPr>
          <p:cNvPr id="8" name="矩形 7"/>
          <p:cNvSpPr/>
          <p:nvPr/>
        </p:nvSpPr>
        <p:spPr>
          <a:xfrm>
            <a:off x="1129431" y="3802431"/>
            <a:ext cx="10412506" cy="461665"/>
          </a:xfrm>
          <a:prstGeom prst="rect">
            <a:avLst/>
          </a:prstGeom>
        </p:spPr>
        <p:txBody>
          <a:bodyPr wrap="square">
            <a:spAutoFit/>
          </a:bodyPr>
          <a:lstStyle/>
          <a:p>
            <a:pPr lvl="0"/>
            <a:r>
              <a:rPr lang="zh-CN" altLang="zh-CN" sz="2400">
                <a:latin typeface="黑体" panose="02010609060101010101" pitchFamily="49" charset="-122"/>
                <a:ea typeface="黑体" panose="02010609060101010101" pitchFamily="49" charset="-122"/>
                <a:cs typeface="Times New Roman" panose="02020603050405020304" pitchFamily="18" charset="0"/>
              </a:rPr>
              <a:t>减小热量散失</a:t>
            </a:r>
            <a:r>
              <a:rPr lang="zh-CN" altLang="zh-CN" sz="2400">
                <a:latin typeface="+mn-ea"/>
                <a:ea typeface="+mn-ea"/>
                <a:cs typeface="Times New Roman" panose="02020603050405020304" pitchFamily="18" charset="0"/>
              </a:rPr>
              <a:t>、</a:t>
            </a:r>
            <a:r>
              <a:rPr lang="zh-CN" altLang="zh-CN" sz="2400">
                <a:latin typeface="黑体" panose="02010609060101010101" pitchFamily="49" charset="-122"/>
                <a:ea typeface="黑体" panose="02010609060101010101" pitchFamily="49" charset="-122"/>
                <a:cs typeface="Times New Roman" panose="02020603050405020304" pitchFamily="18" charset="0"/>
              </a:rPr>
              <a:t>保温</a:t>
            </a:r>
            <a:r>
              <a:rPr lang="zh-CN" altLang="zh-CN" sz="2400">
                <a:latin typeface="+mn-ea"/>
                <a:ea typeface="+mn-ea"/>
                <a:cs typeface="Times New Roman" panose="02020603050405020304" pitchFamily="18" charset="0"/>
              </a:rPr>
              <a:t>、</a:t>
            </a:r>
            <a:r>
              <a:rPr lang="zh-CN" altLang="zh-CN" sz="2400">
                <a:latin typeface="黑体" panose="02010609060101010101" pitchFamily="49" charset="-122"/>
                <a:ea typeface="黑体" panose="02010609060101010101" pitchFamily="49" charset="-122"/>
                <a:cs typeface="Times New Roman" panose="02020603050405020304" pitchFamily="18" charset="0"/>
              </a:rPr>
              <a:t>减小滑轮轮轴的摩擦</a:t>
            </a:r>
            <a:r>
              <a:rPr lang="zh-CN" altLang="zh-CN" sz="2400">
                <a:latin typeface="+mn-ea"/>
                <a:ea typeface="+mn-ea"/>
                <a:cs typeface="Times New Roman" panose="02020603050405020304" pitchFamily="18" charset="0"/>
              </a:rPr>
              <a:t>、</a:t>
            </a:r>
            <a:r>
              <a:rPr lang="zh-CN" altLang="zh-CN" sz="2400">
                <a:latin typeface="黑体" panose="02010609060101010101" pitchFamily="49" charset="-122"/>
                <a:ea typeface="黑体" panose="02010609060101010101" pitchFamily="49" charset="-122"/>
                <a:cs typeface="Times New Roman" panose="02020603050405020304" pitchFamily="18" charset="0"/>
              </a:rPr>
              <a:t>用较小质量的绳子</a:t>
            </a:r>
            <a:r>
              <a:rPr lang="en-US" altLang="zh-CN" sz="2400">
                <a:latin typeface="+mn-lt"/>
                <a:ea typeface="黑体" panose="02010609060101010101" pitchFamily="49" charset="-122"/>
                <a:cs typeface="Times New Roman" panose="02020603050405020304" pitchFamily="18" charset="0"/>
              </a:rPr>
              <a:t>(</a:t>
            </a:r>
            <a:r>
              <a:rPr lang="zh-CN" altLang="zh-CN" sz="2400">
                <a:latin typeface="黑体" panose="02010609060101010101" pitchFamily="49" charset="-122"/>
                <a:ea typeface="黑体" panose="02010609060101010101" pitchFamily="49" charset="-122"/>
                <a:cs typeface="Times New Roman" panose="02020603050405020304" pitchFamily="18" charset="0"/>
              </a:rPr>
              <a:t>合理即可</a:t>
            </a:r>
            <a:r>
              <a:rPr lang="en-US" altLang="zh-CN" sz="2400">
                <a:latin typeface="+mn-lt"/>
                <a:ea typeface="黑体" panose="02010609060101010101" pitchFamily="49" charset="-122"/>
                <a:cs typeface="Times New Roman" panose="02020603050405020304" pitchFamily="18" charset="0"/>
              </a:rPr>
              <a:t>)</a:t>
            </a:r>
            <a:r>
              <a:rPr lang="zh-CN" altLang="zh-CN" sz="2400">
                <a:latin typeface="黑体" panose="02010609060101010101" pitchFamily="49" charset="-122"/>
                <a:ea typeface="黑体" panose="02010609060101010101" pitchFamily="49" charset="-122"/>
                <a:cs typeface="Times New Roman" panose="02020603050405020304" pitchFamily="18" charset="0"/>
              </a:rPr>
              <a:t>　</a:t>
            </a:r>
            <a:endParaRPr lang="zh-CN" altLang="en-US">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72884"/>
            <a:ext cx="8902704" cy="2862322"/>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水增加的内能为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420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；重物</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的质量及每次下落高度保持不变，所做的总功不变，为了使此装置的机械能更多地转化为水的内能，可以采用的措施有：减小热量散失、保温、减小滑轮轮轴的摩擦、用较小质量的绳子等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87778" y="3724051"/>
            <a:ext cx="11485848" cy="1937197"/>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楷体" panose="02010609060101010101" pitchFamily="49" charset="-122"/>
                <a:ea typeface="楷体" panose="02010609060101010101" pitchFamily="49" charset="-122"/>
              </a:rPr>
              <a:t>素养考向在探究实验中，根据所学的知识和生活经验对实验操作过程或者方法提出改进措施，是中考的一个考查方向，考查了学生发散思维能力，体现了科学探究素养</a:t>
            </a:r>
            <a:r>
              <a:rPr lang="en-US" altLang="zh-CN">
                <a:latin typeface="楷体" panose="02010609060101010101" pitchFamily="49" charset="-122"/>
                <a:ea typeface="楷体" panose="02010609060101010101" pitchFamily="49" charset="-122"/>
              </a:rPr>
              <a:t>.</a:t>
            </a:r>
            <a:endParaRPr lang="zh-CN" altLang="zh-CN">
              <a:latin typeface="楷体" panose="02010609060101010101" pitchFamily="49" charset="-122"/>
              <a:ea typeface="楷体" panose="02010609060101010101" pitchFamily="49" charset="-122"/>
            </a:endParaRPr>
          </a:p>
          <a:p>
            <a:pPr eaLnBrk="1" hangingPunct="0">
              <a:spcAft>
                <a:spcPts val="0"/>
              </a:spcAft>
            </a:pP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49650" y="3724051"/>
            <a:ext cx="1749116" cy="452427"/>
          </a:xfrm>
          <a:prstGeom prst="rect">
            <a:avLst/>
          </a:prstGeom>
        </p:spPr>
      </p:pic>
      <p:pic>
        <p:nvPicPr>
          <p:cNvPr id="5" name="hh15.jpg" descr="id:2147490424;FounderCES"/>
          <p:cNvPicPr/>
          <p:nvPr/>
        </p:nvPicPr>
        <p:blipFill>
          <a:blip r:embed="rId3"/>
          <a:stretch>
            <a:fillRect/>
          </a:stretch>
        </p:blipFill>
        <p:spPr>
          <a:xfrm>
            <a:off x="10072890" y="1251508"/>
            <a:ext cx="1800736" cy="1575719"/>
          </a:xfrm>
          <a:prstGeom prst="rect">
            <a:avLst/>
          </a:prstGeom>
        </p:spPr>
      </p:pic>
      <p:sp>
        <p:nvSpPr>
          <p:cNvPr id="6" name="矩形 5"/>
          <p:cNvSpPr/>
          <p:nvPr/>
        </p:nvSpPr>
        <p:spPr>
          <a:xfrm>
            <a:off x="9798043" y="2935005"/>
            <a:ext cx="2075584" cy="461665"/>
          </a:xfrm>
          <a:prstGeom prst="rect">
            <a:avLst/>
          </a:prstGeom>
        </p:spPr>
        <p:txBody>
          <a:bodyPr wrap="squar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21</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3699"/>
            <a:ext cx="11485848" cy="3346237"/>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探究电流通过导体时产生的热量与哪些因素有关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实验的部分装置，两个相同的透明容器中封闭着等量的空气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）实验中通过观察</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的大小来反映电阻产生热量的多少，下列实验中，也运用了这种实验方法的是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填序号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探究物体的动能跟哪些因素有关</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探究杠杆的平衡条件</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502.jpg" descr="id:2147490431;FounderCES"/>
          <p:cNvPicPr/>
          <p:nvPr/>
        </p:nvPicPr>
        <p:blipFill>
          <a:blip r:embed="rId2"/>
          <a:stretch>
            <a:fillRect/>
          </a:stretch>
        </p:blipFill>
        <p:spPr>
          <a:xfrm>
            <a:off x="5519142" y="3204350"/>
            <a:ext cx="2376264" cy="1440160"/>
          </a:xfrm>
          <a:prstGeom prst="rect">
            <a:avLst/>
          </a:prstGeom>
        </p:spPr>
      </p:pic>
      <p:pic>
        <p:nvPicPr>
          <p:cNvPr id="4" name="gh503.jpg" descr="id:2147490438;FounderCES"/>
          <p:cNvPicPr/>
          <p:nvPr/>
        </p:nvPicPr>
        <p:blipFill>
          <a:blip r:embed="rId3"/>
          <a:stretch>
            <a:fillRect/>
          </a:stretch>
        </p:blipFill>
        <p:spPr>
          <a:xfrm>
            <a:off x="8327454" y="3208663"/>
            <a:ext cx="2016224" cy="1579863"/>
          </a:xfrm>
          <a:prstGeom prst="rect">
            <a:avLst/>
          </a:prstGeom>
        </p:spPr>
      </p:pic>
      <p:sp>
        <p:nvSpPr>
          <p:cNvPr id="5" name="矩形 4"/>
          <p:cNvSpPr/>
          <p:nvPr/>
        </p:nvSpPr>
        <p:spPr>
          <a:xfrm>
            <a:off x="6383238" y="4644510"/>
            <a:ext cx="504056" cy="656846"/>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6" name="矩形 5"/>
          <p:cNvSpPr/>
          <p:nvPr/>
        </p:nvSpPr>
        <p:spPr>
          <a:xfrm>
            <a:off x="9217199" y="4788526"/>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8" name="矩形 7"/>
          <p:cNvSpPr/>
          <p:nvPr/>
        </p:nvSpPr>
        <p:spPr>
          <a:xfrm>
            <a:off x="3718942" y="2079830"/>
            <a:ext cx="3140497" cy="461665"/>
          </a:xfrm>
          <a:prstGeom prst="rect">
            <a:avLst/>
          </a:prstGeom>
        </p:spPr>
        <p:txBody>
          <a:bodyPr wrap="square">
            <a:spAutoFit/>
          </a:bodyPr>
          <a:lstStyle/>
          <a:p>
            <a:r>
              <a:rPr lang="en-US" altLang="zh-CN" sz="2400">
                <a:latin typeface="+mn-lt"/>
                <a:ea typeface="黑体" panose="02010609060101010101" pitchFamily="49" charset="-122"/>
              </a:rPr>
              <a:t>U</a:t>
            </a:r>
            <a:r>
              <a:rPr lang="zh-CN" altLang="zh-CN" sz="2400">
                <a:latin typeface="+mn-lt"/>
                <a:ea typeface="黑体" panose="02010609060101010101" pitchFamily="49" charset="-122"/>
                <a:cs typeface="Times New Roman" panose="02020603050405020304" pitchFamily="18" charset="0"/>
              </a:rPr>
              <a:t>形管中液面高度差</a:t>
            </a:r>
            <a:r>
              <a:rPr lang="zh-CN" altLang="zh-CN" sz="2400">
                <a:latin typeface="+mn-lt"/>
                <a:cs typeface="Times New Roman" panose="02020603050405020304" pitchFamily="18" charset="0"/>
              </a:rPr>
              <a:t>　　</a:t>
            </a:r>
            <a:endParaRPr lang="zh-CN" altLang="en-US">
              <a:latin typeface="+mn-lt"/>
              <a:ea typeface="黑体" panose="02010609060101010101" pitchFamily="49" charset="-122"/>
            </a:endParaRPr>
          </a:p>
        </p:txBody>
      </p:sp>
      <p:sp>
        <p:nvSpPr>
          <p:cNvPr id="10" name="矩形 9"/>
          <p:cNvSpPr/>
          <p:nvPr/>
        </p:nvSpPr>
        <p:spPr>
          <a:xfrm>
            <a:off x="6239222" y="2613558"/>
            <a:ext cx="494046" cy="461665"/>
          </a:xfrm>
          <a:prstGeom prst="rect">
            <a:avLst/>
          </a:prstGeom>
        </p:spPr>
        <p:txBody>
          <a:bodyPr wrap="none">
            <a:spAutoFit/>
          </a:bodyPr>
          <a:lstStyle/>
          <a:p>
            <a:r>
              <a:rPr lang="en-US" altLang="zh-CN" sz="2400">
                <a:latin typeface="宋体" panose="02010600030101010101" pitchFamily="2" charset="-122"/>
                <a:cs typeface="Times New Roman" panose="02020603050405020304" pitchFamily="18" charset="0"/>
              </a:rPr>
              <a:t>①</a:t>
            </a:r>
            <a:endParaRPr lang="zh-CN" altLang="en-US" sz="2400"/>
          </a:p>
        </p:txBody>
      </p:sp>
      <p:sp>
        <p:nvSpPr>
          <p:cNvPr id="12" name="矩形 11"/>
          <p:cNvSpPr/>
          <p:nvPr/>
        </p:nvSpPr>
        <p:spPr>
          <a:xfrm>
            <a:off x="6974448" y="5111691"/>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22</a:t>
            </a:r>
            <a:r>
              <a:rPr lang="zh-CN" altLang="zh-CN" sz="2400" b="0">
                <a:solidFill>
                  <a:srgbClr val="000000"/>
                </a:solidFill>
                <a:cs typeface="Times New Roman" panose="02020603050405020304" pitchFamily="18" charset="0"/>
              </a:rPr>
              <a:t>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noGrp="1"/>
          </p:cNvSpPr>
          <p:nvPr>
            <p:ph idx="1"/>
          </p:nvPr>
        </p:nvSpPr>
        <p:spPr bwMode="auto">
          <a:xfrm>
            <a:off x="406574" y="105273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电流通过导体产生热量的多少不能直接观察，根据转换法，实验中通过观察</a:t>
            </a:r>
            <a:r>
              <a:rPr lang="en-US" altLang="zh-CN">
                <a:solidFill>
                  <a:srgbClr val="000000"/>
                </a:solidFill>
                <a:latin typeface="Times New Roman" panose="02020603050405020304" pitchFamily="18" charset="0"/>
                <a:ea typeface="宋体" panose="02010600030101010101" pitchFamily="2" charset="-122"/>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形管内液面高度差的大小来反映电阻产生热量的多少；探究物体的动能跟哪些因素有关时，物体动能的大小通过木块被推动的距离来反映，该实验采用了转换法，故</a:t>
            </a:r>
            <a:r>
              <a:rPr lang="en-US" altLang="zh-CN">
                <a:solidFill>
                  <a:srgbClr val="000000"/>
                </a:solidFill>
                <a:latin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符合题意；探究杠杆的平衡条件时，多次实验找普遍规律，没有采用转换法，故</a:t>
            </a:r>
            <a:r>
              <a:rPr lang="en-US" altLang="zh-CN">
                <a:solidFill>
                  <a:srgbClr val="000000"/>
                </a:solidFill>
                <a:latin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a:solidFill>
                  <a:srgbClr val="000000"/>
                </a:solidFill>
                <a:latin typeface="宋体" panose="02010600030101010101" pitchFamily="2" charset="-122"/>
                <a:cs typeface="Times New Roman" panose="02020603050405020304" pitchFamily="18" charset="0"/>
              </a:rPr>
              <a:t>.</a:t>
            </a:r>
            <a:endParaRPr lang="zh-CN" altLang="en-US"/>
          </a:p>
        </p:txBody>
      </p:sp>
      <p:pic>
        <p:nvPicPr>
          <p:cNvPr id="3" name="gh502.jpg" descr="id:2147490431;FounderCES"/>
          <p:cNvPicPr/>
          <p:nvPr/>
        </p:nvPicPr>
        <p:blipFill>
          <a:blip r:embed="rId2"/>
          <a:stretch>
            <a:fillRect/>
          </a:stretch>
        </p:blipFill>
        <p:spPr>
          <a:xfrm>
            <a:off x="3862958" y="3465691"/>
            <a:ext cx="2376264" cy="1440160"/>
          </a:xfrm>
          <a:prstGeom prst="rect">
            <a:avLst/>
          </a:prstGeom>
        </p:spPr>
      </p:pic>
      <p:pic>
        <p:nvPicPr>
          <p:cNvPr id="5" name="gh503.jpg" descr="id:2147490438;FounderCES"/>
          <p:cNvPicPr/>
          <p:nvPr/>
        </p:nvPicPr>
        <p:blipFill>
          <a:blip r:embed="rId3"/>
          <a:stretch>
            <a:fillRect/>
          </a:stretch>
        </p:blipFill>
        <p:spPr>
          <a:xfrm>
            <a:off x="6671270" y="3470004"/>
            <a:ext cx="2016224" cy="1579863"/>
          </a:xfrm>
          <a:prstGeom prst="rect">
            <a:avLst/>
          </a:prstGeom>
        </p:spPr>
      </p:pic>
      <p:sp>
        <p:nvSpPr>
          <p:cNvPr id="6" name="矩形 5"/>
          <p:cNvSpPr/>
          <p:nvPr/>
        </p:nvSpPr>
        <p:spPr>
          <a:xfrm>
            <a:off x="4727054" y="4905851"/>
            <a:ext cx="504056" cy="656846"/>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7" name="矩形 6"/>
          <p:cNvSpPr/>
          <p:nvPr/>
        </p:nvSpPr>
        <p:spPr>
          <a:xfrm>
            <a:off x="7561015" y="5049867"/>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8" name="矩形 7"/>
          <p:cNvSpPr/>
          <p:nvPr/>
        </p:nvSpPr>
        <p:spPr>
          <a:xfrm>
            <a:off x="5318264" y="537303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22</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）连接好电路后闭合开关，通电一段时间，观察到右侧液面的高度差高于左侧液面，如图甲所示，表明在电流和通电时间相同的情况下，</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越大，产生的热量越多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9263558" y="2848623"/>
            <a:ext cx="945247" cy="523220"/>
          </a:xfrm>
          <a:prstGeom prst="rect">
            <a:avLst/>
          </a:prstGeom>
        </p:spPr>
        <p:txBody>
          <a:bodyPr wrap="squar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电阻</a:t>
            </a:r>
            <a:r>
              <a:rPr lang="zh-CN" altLang="zh-CN">
                <a:cs typeface="Times New Roman" panose="02020603050405020304" pitchFamily="18" charset="0"/>
              </a:rPr>
              <a:t>　</a:t>
            </a:r>
            <a:endParaRPr lang="zh-CN" altLang="en-US">
              <a:latin typeface="黑体" panose="02010609060101010101" pitchFamily="49" charset="-122"/>
              <a:ea typeface="黑体" panose="02010609060101010101" pitchFamily="49" charset="-122"/>
            </a:endParaRPr>
          </a:p>
        </p:txBody>
      </p:sp>
      <p:pic>
        <p:nvPicPr>
          <p:cNvPr id="14" name="gh502.jpg" descr="id:2147490431;FounderCES"/>
          <p:cNvPicPr/>
          <p:nvPr/>
        </p:nvPicPr>
        <p:blipFill>
          <a:blip r:embed="rId2"/>
          <a:stretch>
            <a:fillRect/>
          </a:stretch>
        </p:blipFill>
        <p:spPr>
          <a:xfrm>
            <a:off x="6527254" y="2883940"/>
            <a:ext cx="2376264" cy="1440160"/>
          </a:xfrm>
          <a:prstGeom prst="rect">
            <a:avLst/>
          </a:prstGeom>
        </p:spPr>
      </p:pic>
      <p:pic>
        <p:nvPicPr>
          <p:cNvPr id="15" name="gh503.jpg" descr="id:2147490438;FounderCES"/>
          <p:cNvPicPr/>
          <p:nvPr/>
        </p:nvPicPr>
        <p:blipFill>
          <a:blip r:embed="rId3"/>
          <a:stretch>
            <a:fillRect/>
          </a:stretch>
        </p:blipFill>
        <p:spPr>
          <a:xfrm>
            <a:off x="9335566" y="2780928"/>
            <a:ext cx="2016224" cy="1579863"/>
          </a:xfrm>
          <a:prstGeom prst="rect">
            <a:avLst/>
          </a:prstGeom>
        </p:spPr>
      </p:pic>
      <p:sp>
        <p:nvSpPr>
          <p:cNvPr id="16" name="矩形 15"/>
          <p:cNvSpPr/>
          <p:nvPr/>
        </p:nvSpPr>
        <p:spPr>
          <a:xfrm>
            <a:off x="7391350" y="4108076"/>
            <a:ext cx="504056" cy="656846"/>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17" name="矩形 16"/>
          <p:cNvSpPr/>
          <p:nvPr/>
        </p:nvSpPr>
        <p:spPr>
          <a:xfrm>
            <a:off x="10225311" y="4036068"/>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18" name="矩形 17"/>
          <p:cNvSpPr/>
          <p:nvPr/>
        </p:nvSpPr>
        <p:spPr>
          <a:xfrm>
            <a:off x="8198584" y="4185077"/>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22</a:t>
            </a:r>
            <a:r>
              <a:rPr lang="zh-CN" altLang="zh-CN" sz="2400" b="0">
                <a:solidFill>
                  <a:srgbClr val="000000"/>
                </a:solidFill>
                <a:cs typeface="Times New Roman" panose="02020603050405020304" pitchFamily="18" charset="0"/>
              </a:rPr>
              <a:t>题）</a:t>
            </a:r>
          </a:p>
        </p:txBody>
      </p:sp>
      <p:sp>
        <p:nvSpPr>
          <p:cNvPr id="20" name="矩形 19"/>
          <p:cNvSpPr/>
          <p:nvPr/>
        </p:nvSpPr>
        <p:spPr>
          <a:xfrm>
            <a:off x="8288915" y="1340768"/>
            <a:ext cx="803425"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电阻</a:t>
            </a:r>
            <a:endParaRPr lang="zh-CN" altLang="en-US">
              <a:latin typeface="黑体" panose="02010609060101010101" pitchFamily="49" charset="-122"/>
              <a:ea typeface="黑体" panose="02010609060101010101" pitchFamily="49" charset="-122"/>
            </a:endParaRPr>
          </a:p>
        </p:txBody>
      </p:sp>
      <p:sp>
        <p:nvSpPr>
          <p:cNvPr id="23" name="内容占位符 1"/>
          <p:cNvSpPr txBox="1"/>
          <p:nvPr/>
        </p:nvSpPr>
        <p:spPr bwMode="auto">
          <a:xfrm>
            <a:off x="360854" y="2366878"/>
            <a:ext cx="6022384"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连接好电路后闭合开关，通电一段时间，观察到右侧液面的高度差高于左侧液面，说明右侧电阻大，产生的热量多，故可以得出在电流和通电时间相同的情况下，电阻越大，产生的热量越多</a:t>
            </a:r>
            <a:r>
              <a:rPr lang="en-US" altLang="zh-CN">
                <a:solidFill>
                  <a:srgbClr val="000000"/>
                </a:solidFill>
                <a:latin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22984" cy="2862322"/>
          </a:xfrm>
        </p:spPr>
        <p:txBody>
          <a:bodyPr/>
          <a:lstStyle/>
          <a:p>
            <a:pPr lvl="0" algn="dist"/>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由题图可知，甲温度升高</a:t>
            </a:r>
            <a:r>
              <a:rPr lang="en-US" altLang="zh-CN">
                <a:solidFill>
                  <a:prstClr val="black"/>
                </a:solidFill>
                <a:latin typeface="Times New Roman" panose="02020603050405020304" pitchFamily="18" charset="0"/>
                <a:ea typeface="宋体" panose="02010600030101010101" pitchFamily="2" charset="-122"/>
              </a:rPr>
              <a:t>1 </a:t>
            </a:r>
            <a:r>
              <a:rPr lang="en-US" altLang="zh-CN">
                <a:solidFill>
                  <a:prstClr val="black"/>
                </a:solidFill>
                <a:latin typeface="宋体" panose="02010600030101010101" pitchFamily="2" charset="-122"/>
                <a:cs typeface="Times New Roman" panose="02020603050405020304" pitchFamily="18" charset="0"/>
              </a:rPr>
              <a:t>℃</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，吸收的热量是</a:t>
            </a:r>
            <a:r>
              <a:rPr lang="en-US" altLang="zh-CN">
                <a:solidFill>
                  <a:prstClr val="black"/>
                </a:solidFill>
                <a:latin typeface="Times New Roman" panose="02020603050405020304" pitchFamily="18" charset="0"/>
                <a:ea typeface="宋体" panose="02010600030101010101" pitchFamily="2" charset="-122"/>
              </a:rPr>
              <a:t>3 000 J</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a:solidFill>
                  <a:prstClr val="black"/>
                </a:solidFill>
                <a:latin typeface="Times New Roman" panose="02020603050405020304" pitchFamily="18" charset="0"/>
                <a:ea typeface="宋体" panose="02010600030101010101" pitchFamily="2" charset="-122"/>
              </a:rPr>
              <a:t>Q</a:t>
            </a:r>
            <a:r>
              <a:rPr lang="zh-CN"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prstClr val="black"/>
                </a:solidFill>
                <a:ea typeface="宋体" panose="02010600030101010101" pitchFamily="2" charset="-122"/>
                <a:cs typeface="Times New Roman" panose="02020603050405020304" pitchFamily="18" charset="0"/>
              </a:rPr>
              <a:t>＝</a:t>
            </a:r>
            <a:r>
              <a:rPr lang="en-US" altLang="zh-CN" i="1">
                <a:solidFill>
                  <a:prstClr val="black"/>
                </a:solidFill>
                <a:latin typeface="Times New Roman" panose="02020603050405020304" pitchFamily="18" charset="0"/>
                <a:ea typeface="宋体" panose="02010600030101010101" pitchFamily="2" charset="-122"/>
              </a:rPr>
              <a:t>cm</a:t>
            </a:r>
            <a:r>
              <a:rPr lang="en-US" altLang="zh-CN">
                <a:solidFill>
                  <a:prstClr val="black"/>
                </a:solidFill>
                <a:latin typeface="Times New Roman" panose="02020603050405020304" pitchFamily="18" charset="0"/>
                <a:ea typeface="宋体" panose="02010600030101010101" pitchFamily="2" charset="-122"/>
              </a:rPr>
              <a:t>Δ</a:t>
            </a:r>
            <a:r>
              <a:rPr lang="en-US" altLang="zh-CN" i="1">
                <a:solidFill>
                  <a:prstClr val="black"/>
                </a:solidFill>
                <a:latin typeface="Times New Roman" panose="02020603050405020304" pitchFamily="18" charset="0"/>
                <a:ea typeface="宋体" panose="02010600030101010101" pitchFamily="2" charset="-122"/>
              </a:rPr>
              <a:t>t</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可知，当</a:t>
            </a:r>
            <a:r>
              <a:rPr lang="en-US" altLang="zh-CN" i="1">
                <a:solidFill>
                  <a:prstClr val="black"/>
                </a:solidFill>
                <a:latin typeface="Times New Roman" panose="02020603050405020304" pitchFamily="18" charset="0"/>
                <a:ea typeface="宋体" panose="02010600030101010101" pitchFamily="2" charset="-122"/>
              </a:rPr>
              <a:t>c</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prstClr val="black"/>
                </a:solidFill>
                <a:latin typeface="Times New Roman" panose="02020603050405020304" pitchFamily="18" charset="0"/>
                <a:ea typeface="宋体" panose="02010600030101010101" pitchFamily="2" charset="-122"/>
              </a:rPr>
              <a:t>m</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不变时，</a:t>
            </a:r>
            <a:r>
              <a:rPr lang="en-US" altLang="zh-CN" i="1">
                <a:solidFill>
                  <a:prstClr val="black"/>
                </a:solidFill>
                <a:latin typeface="Times New Roman" panose="02020603050405020304" pitchFamily="18" charset="0"/>
                <a:ea typeface="宋体" panose="02010600030101010101" pitchFamily="2" charset="-122"/>
              </a:rPr>
              <a:t>Q</a:t>
            </a:r>
            <a:r>
              <a:rPr lang="zh-CN" altLang="zh-CN" baseline="-25000">
                <a:solidFill>
                  <a:prstClr val="black"/>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a:solidFill>
                  <a:prstClr val="black"/>
                </a:solidFill>
                <a:latin typeface="Times New Roman" panose="02020603050405020304" pitchFamily="18" charset="0"/>
                <a:ea typeface="宋体" panose="02010600030101010101" pitchFamily="2" charset="-122"/>
              </a:rPr>
              <a:t>Δ</a:t>
            </a:r>
            <a:r>
              <a:rPr lang="en-US" altLang="zh-CN" i="1">
                <a:solidFill>
                  <a:prstClr val="black"/>
                </a:solidFill>
                <a:latin typeface="Times New Roman" panose="02020603050405020304" pitchFamily="18" charset="0"/>
                <a:ea typeface="宋体" panose="02010600030101010101" pitchFamily="2" charset="-122"/>
              </a:rPr>
              <a:t>t</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成正比，所以当甲升高的温度</a:t>
            </a:r>
            <a:r>
              <a:rPr lang="en-US" altLang="zh-CN">
                <a:solidFill>
                  <a:prstClr val="black"/>
                </a:solidFill>
                <a:latin typeface="Times New Roman" panose="02020603050405020304" pitchFamily="18" charset="0"/>
                <a:ea typeface="宋体" panose="02010600030101010101" pitchFamily="2" charset="-122"/>
              </a:rPr>
              <a:t>Δ</a:t>
            </a:r>
            <a:r>
              <a:rPr lang="en-US" altLang="zh-CN" i="1">
                <a:solidFill>
                  <a:prstClr val="black"/>
                </a:solidFill>
                <a:latin typeface="Times New Roman" panose="02020603050405020304" pitchFamily="18" charset="0"/>
                <a:ea typeface="宋体" panose="02010600030101010101" pitchFamily="2" charset="-122"/>
              </a:rPr>
              <a:t>t</a:t>
            </a:r>
            <a:r>
              <a:rPr lang="zh-CN" altLang="zh-CN">
                <a:solidFill>
                  <a:prstClr val="black"/>
                </a:solidFill>
                <a:ea typeface="宋体" panose="02010600030101010101" pitchFamily="2" charset="-122"/>
                <a:cs typeface="Times New Roman" panose="02020603050405020304" pitchFamily="18" charset="0"/>
              </a:rPr>
              <a:t>＝</a:t>
            </a:r>
            <a:r>
              <a:rPr lang="en-US" altLang="zh-CN">
                <a:solidFill>
                  <a:prstClr val="black"/>
                </a:solidFill>
                <a:latin typeface="Times New Roman" panose="02020603050405020304" pitchFamily="18" charset="0"/>
                <a:ea typeface="宋体" panose="02010600030101010101" pitchFamily="2" charset="-122"/>
              </a:rPr>
              <a:t>2 </a:t>
            </a:r>
            <a:r>
              <a:rPr lang="en-US" altLang="zh-CN">
                <a:solidFill>
                  <a:prstClr val="black"/>
                </a:solidFill>
                <a:latin typeface="宋体" panose="02010600030101010101" pitchFamily="2" charset="-122"/>
                <a:cs typeface="Times New Roman" panose="02020603050405020304" pitchFamily="18" charset="0"/>
              </a:rPr>
              <a:t>℃</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时，甲吸收的热量为</a:t>
            </a:r>
            <a:r>
              <a:rPr lang="en-US" altLang="zh-CN">
                <a:solidFill>
                  <a:prstClr val="black"/>
                </a:solidFill>
                <a:latin typeface="Times New Roman" panose="02020603050405020304" pitchFamily="18" charset="0"/>
                <a:ea typeface="宋体" panose="02010600030101010101" pitchFamily="2" charset="-122"/>
              </a:rPr>
              <a:t>6 000 J</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prstClr val="black"/>
                </a:solidFill>
                <a:latin typeface="Times New Roman" panose="02020603050405020304" pitchFamily="18" charset="0"/>
                <a:ea typeface="宋体" panose="02010600030101010101" pitchFamily="2" charset="-122"/>
              </a:rPr>
              <a:t>C</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正确，不符合题意；由题图可知，甲、乙温度都升高</a:t>
            </a:r>
            <a:r>
              <a:rPr lang="en-US" altLang="zh-CN">
                <a:solidFill>
                  <a:prstClr val="black"/>
                </a:solidFill>
                <a:latin typeface="Times New Roman" panose="02020603050405020304" pitchFamily="18" charset="0"/>
                <a:ea typeface="宋体" panose="02010600030101010101" pitchFamily="2" charset="-122"/>
              </a:rPr>
              <a:t>1 </a:t>
            </a:r>
            <a:r>
              <a:rPr lang="en-US" altLang="zh-CN">
                <a:solidFill>
                  <a:prstClr val="black"/>
                </a:solidFill>
                <a:latin typeface="宋体" panose="02010600030101010101" pitchFamily="2" charset="-122"/>
                <a:cs typeface="Times New Roman" panose="02020603050405020304" pitchFamily="18" charset="0"/>
              </a:rPr>
              <a:t>℃</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时，甲吸收的热量是</a:t>
            </a:r>
            <a:endPar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a:r>
              <a:rPr lang="en-US" altLang="zh-CN">
                <a:solidFill>
                  <a:prstClr val="black"/>
                </a:solidFill>
                <a:latin typeface="Times New Roman" panose="02020603050405020304" pitchFamily="18" charset="0"/>
                <a:ea typeface="宋体" panose="02010600030101010101" pitchFamily="2" charset="-122"/>
              </a:rPr>
              <a:t>3 000 J</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，乙吸收的热量是</a:t>
            </a:r>
            <a:r>
              <a:rPr lang="en-US" altLang="zh-CN">
                <a:solidFill>
                  <a:prstClr val="black"/>
                </a:solidFill>
                <a:latin typeface="Times New Roman" panose="02020603050405020304" pitchFamily="18" charset="0"/>
                <a:ea typeface="宋体" panose="02010600030101010101" pitchFamily="2" charset="-122"/>
              </a:rPr>
              <a:t>2 000 J</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，由比热容的含义可知，甲、乙温度都降低</a:t>
            </a:r>
            <a:r>
              <a:rPr lang="en-US" altLang="zh-CN">
                <a:solidFill>
                  <a:prstClr val="black"/>
                </a:solidFill>
                <a:latin typeface="Times New Roman" panose="02020603050405020304" pitchFamily="18" charset="0"/>
                <a:ea typeface="宋体" panose="02010600030101010101" pitchFamily="2" charset="-122"/>
              </a:rPr>
              <a:t>1 </a:t>
            </a:r>
            <a:r>
              <a:rPr lang="en-US" altLang="zh-CN">
                <a:solidFill>
                  <a:prstClr val="black"/>
                </a:solidFill>
                <a:latin typeface="宋体" panose="02010600030101010101" pitchFamily="2" charset="-122"/>
                <a:cs typeface="Times New Roman" panose="02020603050405020304" pitchFamily="18" charset="0"/>
              </a:rPr>
              <a:t>℃</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时，甲放出的热量是</a:t>
            </a:r>
            <a:r>
              <a:rPr lang="en-US" altLang="zh-CN">
                <a:solidFill>
                  <a:prstClr val="black"/>
                </a:solidFill>
                <a:latin typeface="Times New Roman" panose="02020603050405020304" pitchFamily="18" charset="0"/>
                <a:ea typeface="宋体" panose="02010600030101010101" pitchFamily="2" charset="-122"/>
              </a:rPr>
              <a:t>3 000 J</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，乙放出的热量是</a:t>
            </a:r>
            <a:r>
              <a:rPr lang="en-US" altLang="zh-CN">
                <a:solidFill>
                  <a:prstClr val="black"/>
                </a:solidFill>
                <a:latin typeface="Times New Roman" panose="02020603050405020304" pitchFamily="18" charset="0"/>
                <a:ea typeface="宋体" panose="02010600030101010101" pitchFamily="2" charset="-122"/>
              </a:rPr>
              <a:t>2 000 J</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prstClr val="black"/>
                </a:solidFill>
                <a:latin typeface="Times New Roman" panose="02020603050405020304" pitchFamily="18" charset="0"/>
                <a:ea typeface="宋体" panose="02010600030101010101" pitchFamily="2" charset="-122"/>
              </a:rPr>
              <a:t>D</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正确，不符合题意</a:t>
            </a:r>
            <a:r>
              <a:rPr lang="en-US" altLang="zh-CN">
                <a:solidFill>
                  <a:prstClr val="black"/>
                </a:solidFill>
                <a:latin typeface="宋体" panose="02010600030101010101" pitchFamily="2" charset="-122"/>
                <a:cs typeface="Times New Roman" panose="02020603050405020304" pitchFamily="18" charset="0"/>
              </a:rPr>
              <a:t>.</a:t>
            </a:r>
            <a:endParaRPr lang="zh-CN" altLang="en-US">
              <a:solidFill>
                <a:prstClr val="black"/>
              </a:solidFill>
            </a:endParaRPr>
          </a:p>
        </p:txBody>
      </p:sp>
      <p:pic>
        <p:nvPicPr>
          <p:cNvPr id="3" name="wf9.jpg" descr="id:2147490157;FounderCES"/>
          <p:cNvPicPr/>
          <p:nvPr/>
        </p:nvPicPr>
        <p:blipFill>
          <a:blip r:embed="rId2"/>
          <a:stretch>
            <a:fillRect/>
          </a:stretch>
        </p:blipFill>
        <p:spPr>
          <a:xfrm>
            <a:off x="4222998" y="3717032"/>
            <a:ext cx="2475652" cy="2202631"/>
          </a:xfrm>
          <a:prstGeom prst="rect">
            <a:avLst/>
          </a:prstGeom>
        </p:spPr>
      </p:pic>
      <p:sp>
        <p:nvSpPr>
          <p:cNvPr id="4" name="矩形 3"/>
          <p:cNvSpPr/>
          <p:nvPr/>
        </p:nvSpPr>
        <p:spPr>
          <a:xfrm>
            <a:off x="4727054" y="5919663"/>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cs typeface="Times New Roman" panose="02020603050405020304" pitchFamily="18" charset="0"/>
              </a:rPr>
              <a:t>2</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3209"/>
            <a:ext cx="11485848" cy="175432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形管</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）连通器，图乙中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并联，目的是使通过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
        <p:nvSpPr>
          <p:cNvPr id="3" name="矩形 2"/>
          <p:cNvSpPr/>
          <p:nvPr/>
        </p:nvSpPr>
        <p:spPr>
          <a:xfrm>
            <a:off x="2926854" y="1009010"/>
            <a:ext cx="803425" cy="461665"/>
          </a:xfrm>
          <a:prstGeom prst="rect">
            <a:avLst/>
          </a:prstGeom>
        </p:spPr>
        <p:txBody>
          <a:bodyPr wrap="none">
            <a:spAutoFit/>
          </a:bodyPr>
          <a:lstStyle/>
          <a:p>
            <a:pPr lvl="0"/>
            <a:r>
              <a:rPr lang="zh-CN" altLang="zh-CN" sz="2400">
                <a:latin typeface="黑体" panose="02010609060101010101" pitchFamily="49" charset="-122"/>
                <a:ea typeface="黑体" panose="02010609060101010101" pitchFamily="49" charset="-122"/>
                <a:cs typeface="Times New Roman" panose="02020603050405020304" pitchFamily="18" charset="0"/>
              </a:rPr>
              <a:t>不是</a:t>
            </a:r>
            <a:endParaRPr lang="zh-CN" altLang="en-US" sz="2400">
              <a:latin typeface="黑体" panose="02010609060101010101" pitchFamily="49" charset="-122"/>
              <a:ea typeface="黑体" panose="02010609060101010101" pitchFamily="49" charset="-122"/>
            </a:endParaRPr>
          </a:p>
        </p:txBody>
      </p:sp>
      <p:sp>
        <p:nvSpPr>
          <p:cNvPr id="4" name="矩形 3"/>
          <p:cNvSpPr/>
          <p:nvPr/>
        </p:nvSpPr>
        <p:spPr>
          <a:xfrm>
            <a:off x="3328566" y="1554961"/>
            <a:ext cx="803425" cy="461665"/>
          </a:xfrm>
          <a:prstGeom prst="rect">
            <a:avLst/>
          </a:prstGeom>
        </p:spPr>
        <p:txBody>
          <a:bodyPr wrap="none">
            <a:spAutoFit/>
          </a:bodyPr>
          <a:lstStyle/>
          <a:p>
            <a:pPr lvl="0"/>
            <a:r>
              <a:rPr lang="zh-CN" altLang="zh-CN" sz="2400">
                <a:latin typeface="黑体" panose="02010609060101010101" pitchFamily="49" charset="-122"/>
                <a:ea typeface="黑体" panose="02010609060101010101" pitchFamily="49" charset="-122"/>
                <a:cs typeface="Times New Roman" panose="02020603050405020304" pitchFamily="18" charset="0"/>
              </a:rPr>
              <a:t>电流</a:t>
            </a:r>
            <a:endParaRPr lang="zh-CN" altLang="en-US" sz="2400">
              <a:latin typeface="黑体" panose="02010609060101010101" pitchFamily="49" charset="-122"/>
              <a:ea typeface="黑体" panose="02010609060101010101" pitchFamily="49" charset="-122"/>
            </a:endParaRPr>
          </a:p>
        </p:txBody>
      </p:sp>
      <p:pic>
        <p:nvPicPr>
          <p:cNvPr id="7" name="gh502.jpg" descr="id:2147490431;FounderCES"/>
          <p:cNvPicPr/>
          <p:nvPr/>
        </p:nvPicPr>
        <p:blipFill>
          <a:blip r:embed="rId2"/>
          <a:stretch>
            <a:fillRect/>
          </a:stretch>
        </p:blipFill>
        <p:spPr>
          <a:xfrm>
            <a:off x="7031310" y="2329945"/>
            <a:ext cx="2376264" cy="1440160"/>
          </a:xfrm>
          <a:prstGeom prst="rect">
            <a:avLst/>
          </a:prstGeom>
        </p:spPr>
      </p:pic>
      <p:pic>
        <p:nvPicPr>
          <p:cNvPr id="8" name="gh503.jpg" descr="id:2147490438;FounderCES"/>
          <p:cNvPicPr/>
          <p:nvPr/>
        </p:nvPicPr>
        <p:blipFill>
          <a:blip r:embed="rId3"/>
          <a:stretch>
            <a:fillRect/>
          </a:stretch>
        </p:blipFill>
        <p:spPr>
          <a:xfrm>
            <a:off x="9653530" y="2226933"/>
            <a:ext cx="2016224" cy="1579863"/>
          </a:xfrm>
          <a:prstGeom prst="rect">
            <a:avLst/>
          </a:prstGeom>
        </p:spPr>
      </p:pic>
      <p:sp>
        <p:nvSpPr>
          <p:cNvPr id="9" name="矩形 8"/>
          <p:cNvSpPr/>
          <p:nvPr/>
        </p:nvSpPr>
        <p:spPr>
          <a:xfrm>
            <a:off x="7895406" y="3741903"/>
            <a:ext cx="504056" cy="656846"/>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10" name="矩形 9"/>
          <p:cNvSpPr/>
          <p:nvPr/>
        </p:nvSpPr>
        <p:spPr>
          <a:xfrm>
            <a:off x="10543275" y="3669895"/>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11" name="矩形 10"/>
          <p:cNvSpPr/>
          <p:nvPr/>
        </p:nvSpPr>
        <p:spPr>
          <a:xfrm>
            <a:off x="8632196" y="4170965"/>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22</a:t>
            </a:r>
            <a:r>
              <a:rPr lang="zh-CN" altLang="zh-CN" sz="2400" b="0">
                <a:solidFill>
                  <a:srgbClr val="000000"/>
                </a:solidFill>
                <a:cs typeface="Times New Roman" panose="02020603050405020304" pitchFamily="18" charset="0"/>
              </a:rPr>
              <a:t>题）</a:t>
            </a:r>
          </a:p>
        </p:txBody>
      </p:sp>
      <p:sp>
        <p:nvSpPr>
          <p:cNvPr id="13" name="矩形 12"/>
          <p:cNvSpPr/>
          <p:nvPr/>
        </p:nvSpPr>
        <p:spPr>
          <a:xfrm>
            <a:off x="131251" y="2100912"/>
            <a:ext cx="6909523" cy="3416320"/>
          </a:xfrm>
          <a:prstGeom prst="rect">
            <a:avLst/>
          </a:prstGeom>
        </p:spPr>
        <p:txBody>
          <a:bodyPr wrap="square">
            <a:spAutoFit/>
          </a:bodyPr>
          <a:lstStyle/>
          <a:p>
            <a:pPr eaLnBrk="1">
              <a:lnSpc>
                <a:spcPct val="150000"/>
              </a:lnSpc>
            </a:pP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B0F0"/>
                </a:solidFill>
                <a:ea typeface="黑体" panose="02010609060101010101" pitchFamily="49" charset="-122"/>
                <a:cs typeface="Times New Roman" panose="02020603050405020304" pitchFamily="18" charset="0"/>
              </a:rPr>
              <a:t>解析</a:t>
            </a:r>
            <a:r>
              <a:rPr lang="en-US" altLang="zh-CN" sz="2400" b="0">
                <a:solidFill>
                  <a:srgbClr val="00B0F0"/>
                </a:solidFill>
                <a:latin typeface="黑体" panose="02010609060101010101" pitchFamily="49" charset="-122"/>
                <a:cs typeface="Times New Roman" panose="02020603050405020304" pitchFamily="18" charset="0"/>
              </a:rPr>
              <a:t>] </a:t>
            </a:r>
            <a:r>
              <a:rPr lang="zh-CN" altLang="zh-CN" sz="2400" b="0">
                <a:solidFill>
                  <a:srgbClr val="000000"/>
                </a:solidFill>
                <a:cs typeface="Times New Roman" panose="02020603050405020304" pitchFamily="18" charset="0"/>
              </a:rPr>
              <a:t>由题图知，</a:t>
            </a:r>
            <a:r>
              <a:rPr lang="en-US" altLang="zh-CN" sz="2400" b="0">
                <a:solidFill>
                  <a:srgbClr val="000000"/>
                </a:solidFill>
                <a:cs typeface="Times New Roman" panose="02020603050405020304" pitchFamily="18" charset="0"/>
              </a:rPr>
              <a:t>U</a:t>
            </a:r>
            <a:r>
              <a:rPr lang="zh-CN" altLang="zh-CN" sz="2400" b="0">
                <a:solidFill>
                  <a:srgbClr val="000000"/>
                </a:solidFill>
                <a:cs typeface="Times New Roman" panose="02020603050405020304" pitchFamily="18" charset="0"/>
              </a:rPr>
              <a:t>形管内注入适量有色液体，有一端开口，另一端上端不开口，下端连通，所以不属于连通器；图乙装置中，</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，其中</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与</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并联，根据并联电路的电流关系可知，通过</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的电流等于通过</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和</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的电流之和，故目的是使通过</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和</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的电流不相等</a:t>
            </a:r>
            <a:r>
              <a:rPr lang="en-US" altLang="zh-CN" sz="2400" b="0">
                <a:solidFill>
                  <a:srgbClr val="000000"/>
                </a:solidFill>
                <a:latin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6955"/>
          </a:xfrm>
        </p:spPr>
        <p:txBody>
          <a:bodyPr/>
          <a:lstStyle/>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）某小组在利用图乙装置实验时，发现左右两侧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形管液面上升高度相同，与其他小组的实验现象都不同，经检查气密性良好，请你分析实验现象不同的原因：</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
        <p:nvSpPr>
          <p:cNvPr id="3" name="矩形 2"/>
          <p:cNvSpPr/>
          <p:nvPr/>
        </p:nvSpPr>
        <p:spPr>
          <a:xfrm>
            <a:off x="1342678" y="1882328"/>
            <a:ext cx="1729961" cy="461665"/>
          </a:xfrm>
          <a:prstGeom prst="rect">
            <a:avLst/>
          </a:prstGeom>
        </p:spPr>
        <p:txBody>
          <a:bodyPr wrap="non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电阻</a:t>
            </a:r>
            <a:r>
              <a:rPr lang="en-US" altLang="zh-CN" sz="2400" i="1">
                <a:latin typeface="+mn-lt"/>
                <a:ea typeface="黑体" panose="02010609060101010101" pitchFamily="49" charset="-122"/>
              </a:rPr>
              <a:t>R</a:t>
            </a:r>
            <a:r>
              <a:rPr lang="en-US" altLang="zh-CN" sz="2400" baseline="-25000">
                <a:latin typeface="+mn-lt"/>
                <a:ea typeface="黑体" panose="02010609060101010101" pitchFamily="49" charset="-122"/>
              </a:rPr>
              <a:t>3</a:t>
            </a:r>
            <a:r>
              <a:rPr lang="zh-CN" altLang="zh-CN" sz="2400">
                <a:latin typeface="黑体" panose="02010609060101010101" pitchFamily="49" charset="-122"/>
                <a:ea typeface="黑体" panose="02010609060101010101" pitchFamily="49" charset="-122"/>
                <a:cs typeface="Times New Roman" panose="02020603050405020304" pitchFamily="18" charset="0"/>
              </a:rPr>
              <a:t>断路</a:t>
            </a:r>
            <a:endParaRPr lang="zh-CN" altLang="en-US">
              <a:latin typeface="黑体" panose="02010609060101010101" pitchFamily="49" charset="-122"/>
              <a:ea typeface="黑体" panose="02010609060101010101" pitchFamily="49" charset="-122"/>
            </a:endParaRPr>
          </a:p>
        </p:txBody>
      </p:sp>
      <p:sp>
        <p:nvSpPr>
          <p:cNvPr id="4" name="矩形 3"/>
          <p:cNvSpPr/>
          <p:nvPr/>
        </p:nvSpPr>
        <p:spPr>
          <a:xfrm>
            <a:off x="9623598" y="2639787"/>
            <a:ext cx="945247" cy="523220"/>
          </a:xfrm>
          <a:prstGeom prst="rect">
            <a:avLst/>
          </a:prstGeom>
        </p:spPr>
        <p:txBody>
          <a:bodyPr wrap="square">
            <a:spAutoFit/>
          </a:bodyPr>
          <a:lstStyle/>
          <a:p>
            <a:r>
              <a:rPr lang="zh-CN" altLang="zh-CN" sz="2400">
                <a:latin typeface="黑体" panose="02010609060101010101" pitchFamily="49" charset="-122"/>
                <a:ea typeface="黑体" panose="02010609060101010101" pitchFamily="49" charset="-122"/>
                <a:cs typeface="Times New Roman" panose="02020603050405020304" pitchFamily="18" charset="0"/>
              </a:rPr>
              <a:t>电阻</a:t>
            </a:r>
            <a:r>
              <a:rPr lang="zh-CN" altLang="zh-CN">
                <a:cs typeface="Times New Roman" panose="02020603050405020304" pitchFamily="18" charset="0"/>
              </a:rPr>
              <a:t>　</a:t>
            </a:r>
            <a:endParaRPr lang="zh-CN" altLang="en-US">
              <a:latin typeface="黑体" panose="02010609060101010101" pitchFamily="49" charset="-122"/>
              <a:ea typeface="黑体" panose="02010609060101010101" pitchFamily="49" charset="-122"/>
            </a:endParaRPr>
          </a:p>
        </p:txBody>
      </p:sp>
      <p:pic>
        <p:nvPicPr>
          <p:cNvPr id="5" name="gh502.jpg" descr="id:2147490431;FounderCES"/>
          <p:cNvPicPr/>
          <p:nvPr/>
        </p:nvPicPr>
        <p:blipFill>
          <a:blip r:embed="rId2"/>
          <a:stretch>
            <a:fillRect/>
          </a:stretch>
        </p:blipFill>
        <p:spPr>
          <a:xfrm>
            <a:off x="7127049" y="2442927"/>
            <a:ext cx="2376264" cy="1440160"/>
          </a:xfrm>
          <a:prstGeom prst="rect">
            <a:avLst/>
          </a:prstGeom>
        </p:spPr>
      </p:pic>
      <p:pic>
        <p:nvPicPr>
          <p:cNvPr id="6" name="gh503.jpg" descr="id:2147490438;FounderCES"/>
          <p:cNvPicPr/>
          <p:nvPr/>
        </p:nvPicPr>
        <p:blipFill>
          <a:blip r:embed="rId3"/>
          <a:stretch>
            <a:fillRect/>
          </a:stretch>
        </p:blipFill>
        <p:spPr>
          <a:xfrm>
            <a:off x="9731037" y="2373075"/>
            <a:ext cx="2016224" cy="1579863"/>
          </a:xfrm>
          <a:prstGeom prst="rect">
            <a:avLst/>
          </a:prstGeom>
        </p:spPr>
      </p:pic>
      <p:sp>
        <p:nvSpPr>
          <p:cNvPr id="7" name="矩形 6"/>
          <p:cNvSpPr/>
          <p:nvPr/>
        </p:nvSpPr>
        <p:spPr>
          <a:xfrm>
            <a:off x="8208616" y="3895643"/>
            <a:ext cx="504056" cy="656846"/>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8" name="矩形 7"/>
          <p:cNvSpPr/>
          <p:nvPr/>
        </p:nvSpPr>
        <p:spPr>
          <a:xfrm>
            <a:off x="10612850" y="3952938"/>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en-US" altLang="zh-CN" sz="2400" b="0">
              <a:solidFill>
                <a:srgbClr val="000000"/>
              </a:solidFill>
              <a:ea typeface="楷体" panose="02010609060101010101" pitchFamily="49" charset="-122"/>
              <a:cs typeface="Times New Roman" panose="02020603050405020304" pitchFamily="18" charset="0"/>
            </a:endParaRPr>
          </a:p>
        </p:txBody>
      </p:sp>
      <p:sp>
        <p:nvSpPr>
          <p:cNvPr id="9" name="矩形 8"/>
          <p:cNvSpPr/>
          <p:nvPr/>
        </p:nvSpPr>
        <p:spPr>
          <a:xfrm>
            <a:off x="8787472" y="439676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22</a:t>
            </a:r>
            <a:r>
              <a:rPr lang="zh-CN" altLang="zh-CN" sz="2400" b="0">
                <a:solidFill>
                  <a:srgbClr val="000000"/>
                </a:solidFill>
                <a:cs typeface="Times New Roman" panose="02020603050405020304" pitchFamily="18" charset="0"/>
              </a:rPr>
              <a:t>题）</a:t>
            </a:r>
          </a:p>
        </p:txBody>
      </p:sp>
      <p:sp>
        <p:nvSpPr>
          <p:cNvPr id="10" name="内容占位符 1"/>
          <p:cNvSpPr txBox="1"/>
          <p:nvPr/>
        </p:nvSpPr>
        <p:spPr bwMode="auto">
          <a:xfrm>
            <a:off x="190550" y="2369962"/>
            <a:ext cx="6696744"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cs typeface="Times New Roman" panose="02020603050405020304" pitchFamily="18" charset="0"/>
              </a:rPr>
              <a:t>[</a:t>
            </a:r>
            <a:r>
              <a:rPr lang="zh-CN" altLang="zh-CN">
                <a:solidFill>
                  <a:srgbClr val="00B0F0"/>
                </a:solidFill>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某小组在利用图乙装置实验时，发现左、右两侧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形管液面上升高度相同，经检验气密性良好，说明左、右两侧产生的热量相同，因为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产生的热量相同，说明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中没有电流，故可能是电阻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397031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计算题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）如图甲所示是欧姆表的原理图，它由小测量范围的电流表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、电源、变阻器等组成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将不同的待测电阻接入红、黑两表笔之间时，电路中会有对应的电流值，所以欧姆表也是由小测量范围的电流表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改装而成的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小测量范围的电流表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的表盘如图乙所示，为测量准确，使用前要校零：直接将红、黑表笔连接在一起，调节滑动变阻器滑片，使小测量范围的电流表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恰好满偏（</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即指针指在最大刻度线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当将阻值为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接入红、黑两表笔之间时，电流表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的示数恰好为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75.jpg" descr="id:2147490445;FounderCES"/>
          <p:cNvPicPr/>
          <p:nvPr/>
        </p:nvPicPr>
        <p:blipFill>
          <a:blip r:embed="rId2"/>
          <a:stretch>
            <a:fillRect/>
          </a:stretch>
        </p:blipFill>
        <p:spPr>
          <a:xfrm>
            <a:off x="4222998" y="4586241"/>
            <a:ext cx="3340531" cy="1584176"/>
          </a:xfrm>
          <a:prstGeom prst="rect">
            <a:avLst/>
          </a:prstGeom>
        </p:spPr>
      </p:pic>
      <p:sp>
        <p:nvSpPr>
          <p:cNvPr id="4" name="矩形 3"/>
          <p:cNvSpPr/>
          <p:nvPr/>
        </p:nvSpPr>
        <p:spPr>
          <a:xfrm>
            <a:off x="5048740" y="602128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23</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18542" y="764704"/>
            <a:ext cx="7704856"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和欧姆表内部的总电阻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分别是多少？</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175.jpg" descr="id:2147490445;FounderCES"/>
          <p:cNvPicPr/>
          <p:nvPr/>
        </p:nvPicPr>
        <p:blipFill>
          <a:blip r:embed="rId2">
            <a:clrChange>
              <a:clrFrom>
                <a:srgbClr val="FFFFFF"/>
              </a:clrFrom>
              <a:clrTo>
                <a:srgbClr val="FFFFFF">
                  <a:alpha val="0"/>
                </a:srgbClr>
              </a:clrTo>
            </a:clrChange>
          </a:blip>
          <a:stretch>
            <a:fillRect/>
          </a:stretch>
        </p:blipFill>
        <p:spPr>
          <a:xfrm>
            <a:off x="7607374" y="908720"/>
            <a:ext cx="3567013" cy="2140208"/>
          </a:xfrm>
          <a:prstGeom prst="rect">
            <a:avLst/>
          </a:prstGeom>
        </p:spPr>
      </p:pic>
      <p:sp>
        <p:nvSpPr>
          <p:cNvPr id="4" name="矩形 3"/>
          <p:cNvSpPr/>
          <p:nvPr/>
        </p:nvSpPr>
        <p:spPr>
          <a:xfrm>
            <a:off x="8735836" y="297007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23</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
        <p:nvSpPr>
          <p:cNvPr id="5" name="矩形 4"/>
          <p:cNvSpPr/>
          <p:nvPr/>
        </p:nvSpPr>
        <p:spPr>
          <a:xfrm>
            <a:off x="1730868" y="1340952"/>
            <a:ext cx="1715534" cy="576248"/>
          </a:xfrm>
          <a:prstGeom prst="rect">
            <a:avLst/>
          </a:prstGeom>
        </p:spPr>
        <p:txBody>
          <a:bodyPr wrap="none">
            <a:spAutoFit/>
          </a:bodyPr>
          <a:lstStyle/>
          <a:p>
            <a:pPr algn="just">
              <a:lnSpc>
                <a:spcPct val="150000"/>
              </a:lnSpc>
              <a:spcAft>
                <a:spcPts val="0"/>
              </a:spcAft>
            </a:pPr>
            <a:r>
              <a:rPr lang="en-US" altLang="zh-CN" sz="2400" i="1">
                <a:cs typeface="Times New Roman" panose="02020603050405020304" pitchFamily="18" charset="0"/>
              </a:rPr>
              <a:t>R</a:t>
            </a:r>
            <a:r>
              <a:rPr lang="zh-CN" altLang="zh-CN" sz="2400">
                <a:cs typeface="Times New Roman" panose="02020603050405020304" pitchFamily="18" charset="0"/>
              </a:rPr>
              <a:t>＝</a:t>
            </a:r>
            <a:r>
              <a:rPr lang="en-US" altLang="zh-CN" sz="2400">
                <a:cs typeface="Times New Roman" panose="02020603050405020304" pitchFamily="18" charset="0"/>
              </a:rPr>
              <a:t>1 000 Ω</a:t>
            </a:r>
            <a:endParaRPr lang="zh-CN" altLang="zh-CN" sz="2400">
              <a:cs typeface="Times New Roman" panose="02020603050405020304" pitchFamily="18" charset="0"/>
            </a:endParaRPr>
          </a:p>
        </p:txBody>
      </p:sp>
      <p:pic>
        <p:nvPicPr>
          <p:cNvPr id="7" name="图片 6"/>
          <p:cNvPicPr>
            <a:picLocks noChangeAspect="1"/>
          </p:cNvPicPr>
          <p:nvPr/>
        </p:nvPicPr>
        <p:blipFill>
          <a:blip r:embed="rId3"/>
          <a:stretch>
            <a:fillRect/>
          </a:stretch>
        </p:blipFill>
        <p:spPr>
          <a:xfrm>
            <a:off x="262558" y="1340952"/>
            <a:ext cx="1341236" cy="719390"/>
          </a:xfrm>
          <a:prstGeom prst="rect">
            <a:avLst/>
          </a:prstGeom>
        </p:spPr>
      </p:pic>
      <p:sp>
        <p:nvSpPr>
          <p:cNvPr id="9" name="内容占位符 1"/>
          <p:cNvSpPr txBox="1"/>
          <p:nvPr/>
        </p:nvSpPr>
        <p:spPr bwMode="auto">
          <a:xfrm>
            <a:off x="190550" y="1916832"/>
            <a:ext cx="1159328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直接将红、黑表笔连接在一起，调节滑动变阻</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器滑片，使小测量范围的电流表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恰好满偏，此时只</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有欧姆表内部的总电阻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工作，由图乙可知此时电流</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，则电源电压为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，当将阻值为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接入红、黑两表笔之间时，欧姆表内部的总电阻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串联，此时电流表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的示数恰好为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，则电源电压为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7963"/>
          </a:xfrm>
        </p:spPr>
        <p:txBody>
          <a:bodyPr/>
          <a:lstStyle/>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）若将某一待测电阻接入红、黑两表笔之间时，电流表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的指针指在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处，则该处标注的电阻阻值是多少？</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
        <p:nvSpPr>
          <p:cNvPr id="3" name="矩形 2"/>
          <p:cNvSpPr/>
          <p:nvPr/>
        </p:nvSpPr>
        <p:spPr>
          <a:xfrm>
            <a:off x="478582" y="1854116"/>
            <a:ext cx="1200970" cy="579967"/>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2 000 Ω</a:t>
            </a:r>
            <a:endParaRPr lang="zh-CN" altLang="zh-CN" sz="2400">
              <a:cs typeface="Times New Roman" panose="02020603050405020304" pitchFamily="18" charset="0"/>
            </a:endParaRPr>
          </a:p>
        </p:txBody>
      </p:sp>
      <p:pic>
        <p:nvPicPr>
          <p:cNvPr id="4" name="jj175.jpg" descr="id:2147490445;FounderCES"/>
          <p:cNvPicPr/>
          <p:nvPr/>
        </p:nvPicPr>
        <p:blipFill>
          <a:blip r:embed="rId2"/>
          <a:stretch>
            <a:fillRect/>
          </a:stretch>
        </p:blipFill>
        <p:spPr>
          <a:xfrm>
            <a:off x="7941126" y="1955287"/>
            <a:ext cx="3837710" cy="2160240"/>
          </a:xfrm>
          <a:prstGeom prst="rect">
            <a:avLst/>
          </a:prstGeom>
        </p:spPr>
      </p:pic>
      <p:sp>
        <p:nvSpPr>
          <p:cNvPr id="5" name="矩形 4"/>
          <p:cNvSpPr/>
          <p:nvPr/>
        </p:nvSpPr>
        <p:spPr>
          <a:xfrm>
            <a:off x="9263558" y="414908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23</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内容占位符 1"/>
              <p:cNvSpPr txBox="1"/>
              <p:nvPr/>
            </p:nvSpPr>
            <p:spPr bwMode="auto">
              <a:xfrm>
                <a:off x="339568" y="2434083"/>
                <a:ext cx="7483830" cy="394806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若将某一待测电阻接入红、黑两表笔之间时，电流表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的指针指在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处，此时欧姆表内部的总电阻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和该电阻串联，此时电路的总电阻为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3 000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，则此时待测电阻的阻值为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3 000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2 000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，即该处标注的电阻的阻值为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2 000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39568" y="2434083"/>
                <a:ext cx="7483830" cy="3948068"/>
              </a:xfrm>
              <a:prstGeom prst="rect">
                <a:avLst/>
              </a:prstGeom>
              <a:blipFill rotWithShape="1">
                <a:blip r:embed="rId3"/>
                <a:stretch>
                  <a:fillRect l="-6" t="-3" r="3" b="1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重庆渝中区期末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）我国的特高压技术已经领先全球，为我们的生产、生活带来了巨大的活力和价值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如图所示，在相距</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km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的甲、乙两地之间有两条高压输电线，已知每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输电线的电阻为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在某次强对流天气后，输电线的某处发生短路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为确定短路位置，检修员利用电流表、阻值为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和电压可调的电源接成如图所示电路进行检测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当可调电源提供的电压为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98.jpg" descr="id:2147490452;FounderCES"/>
          <p:cNvPicPr/>
          <p:nvPr/>
        </p:nvPicPr>
        <p:blipFill>
          <a:blip r:embed="rId2"/>
          <a:stretch>
            <a:fillRect/>
          </a:stretch>
        </p:blipFill>
        <p:spPr>
          <a:xfrm>
            <a:off x="3790950" y="3645024"/>
            <a:ext cx="4104457" cy="1944217"/>
          </a:xfrm>
          <a:prstGeom prst="rect">
            <a:avLst/>
          </a:prstGeom>
        </p:spPr>
      </p:pic>
      <p:sp>
        <p:nvSpPr>
          <p:cNvPr id="4" name="矩形 3"/>
          <p:cNvSpPr/>
          <p:nvPr/>
        </p:nvSpPr>
        <p:spPr>
          <a:xfrm>
            <a:off x="4511031" y="5661249"/>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24</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70153"/>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）求此时电路的总功率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941060" algn="l"/>
              </a:tabLst>
            </a:pP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）求短路位置离甲地的距离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941060" algn="l"/>
              </a:tabLst>
            </a:pP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615486" y="314447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24</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sp>
        <p:nvSpPr>
          <p:cNvPr id="4" name="矩形 3"/>
          <p:cNvSpPr/>
          <p:nvPr/>
        </p:nvSpPr>
        <p:spPr>
          <a:xfrm>
            <a:off x="550590" y="1215450"/>
            <a:ext cx="871585" cy="579967"/>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40 W</a:t>
            </a:r>
            <a:endParaRPr lang="zh-CN" altLang="zh-CN" sz="900">
              <a:cs typeface="Times New Roman" panose="02020603050405020304" pitchFamily="18" charset="0"/>
            </a:endParaRPr>
          </a:p>
        </p:txBody>
      </p:sp>
      <p:sp>
        <p:nvSpPr>
          <p:cNvPr id="7" name="矩形 6"/>
          <p:cNvSpPr/>
          <p:nvPr/>
        </p:nvSpPr>
        <p:spPr>
          <a:xfrm>
            <a:off x="550590" y="3679215"/>
            <a:ext cx="997389" cy="646331"/>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45 km</a:t>
            </a:r>
            <a:endParaRPr lang="zh-CN" altLang="zh-CN" sz="2400">
              <a:cs typeface="Times New Roman" panose="02020603050405020304" pitchFamily="18" charset="0"/>
            </a:endParaRPr>
          </a:p>
        </p:txBody>
      </p:sp>
      <p:sp>
        <p:nvSpPr>
          <p:cNvPr id="9" name="内容占位符 1"/>
          <p:cNvSpPr txBox="1"/>
          <p:nvPr/>
        </p:nvSpPr>
        <p:spPr bwMode="auto">
          <a:xfrm>
            <a:off x="478582" y="1831031"/>
            <a:ext cx="712879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可知此时电路的总功率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0" name="内容占位符 1"/>
              <p:cNvSpPr txBox="1"/>
              <p:nvPr/>
            </p:nvSpPr>
            <p:spPr bwMode="auto">
              <a:xfrm>
                <a:off x="360854" y="4081472"/>
                <a:ext cx="11350976" cy="258788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根据欧姆定律可知电路中的总电阻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200</m:t>
                        </m:r>
                        <m:r>
                          <m:rPr>
                            <m:sty m:val="p"/>
                          </m:rP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，输电线总电阻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，每条输电线的电阻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900</m:t>
                        </m:r>
                        <m:r>
                          <m:rPr>
                            <m:sty m:val="p"/>
                          </m:rP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，短路位置离甲地距离为</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450</m:t>
                        </m:r>
                        <m:r>
                          <m:rPr>
                            <m:sty m:val="p"/>
                          </m:rP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01</m:t>
                        </m:r>
                        <m:r>
                          <m:rPr>
                            <m:sty m:val="p"/>
                          </m:rP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m</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45 000 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km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0" name="内容占位符 1"/>
              <p:cNvSpPr txBox="1">
                <a:spLocks noRot="1" noChangeAspect="1" noMove="1" noResize="1" noEditPoints="1" noAdjustHandles="1" noChangeArrowheads="1" noChangeShapeType="1" noTextEdit="1"/>
              </p:cNvSpPr>
              <p:nvPr/>
            </p:nvSpPr>
            <p:spPr bwMode="auto">
              <a:xfrm>
                <a:off x="360854" y="4081472"/>
                <a:ext cx="11350976" cy="2587888"/>
              </a:xfrm>
              <a:prstGeom prst="rect">
                <a:avLst/>
              </a:prstGeom>
              <a:blipFill rotWithShape="1">
                <a:blip r:embed="rId2"/>
                <a:stretch>
                  <a:fillRect l="-2" t="-13" r="5" b="2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1" name="gyc498.jpg" descr="id:2147490452;FounderCES"/>
          <p:cNvPicPr/>
          <p:nvPr/>
        </p:nvPicPr>
        <p:blipFill>
          <a:blip r:embed="rId3"/>
          <a:stretch>
            <a:fillRect/>
          </a:stretch>
        </p:blipFill>
        <p:spPr>
          <a:xfrm>
            <a:off x="7809680" y="1147361"/>
            <a:ext cx="4104457" cy="1884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9" grpId="0"/>
      <p:bldP spid="10"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7678568" cy="2308324"/>
          </a:xfrm>
        </p:spPr>
        <p:txBody>
          <a:bodyPr/>
          <a:lstStyle/>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）排除短路且线路检修完毕后，甲、乙两地恢复正常供电，输电电压为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kV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，输电总功率为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，此时高压输电的输电效率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为多少？（</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输电效率为乙地得到电功率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与甲地输电总功率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用百分数表达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
        <p:nvSpPr>
          <p:cNvPr id="3" name="矩形 2"/>
          <p:cNvSpPr/>
          <p:nvPr/>
        </p:nvSpPr>
        <p:spPr>
          <a:xfrm>
            <a:off x="478582" y="2866036"/>
            <a:ext cx="801823" cy="576248"/>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92</a:t>
            </a:r>
            <a:r>
              <a:rPr lang="zh-CN" altLang="zh-CN" sz="2400">
                <a:cs typeface="Times New Roman" panose="02020603050405020304" pitchFamily="18" charset="0"/>
              </a:rPr>
              <a:t>％</a:t>
            </a:r>
          </a:p>
        </p:txBody>
      </p:sp>
      <mc:AlternateContent xmlns:mc="http://schemas.openxmlformats.org/markup-compatibility/2006" xmlns:a14="http://schemas.microsoft.com/office/drawing/2010/main">
        <mc:Choice Requires="a14">
          <p:sp>
            <p:nvSpPr>
              <p:cNvPr id="4" name="内容占位符 1"/>
              <p:cNvSpPr txBox="1"/>
              <p:nvPr/>
            </p:nvSpPr>
            <p:spPr bwMode="auto">
              <a:xfrm>
                <a:off x="360854" y="3140968"/>
                <a:ext cx="11485848" cy="312053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电路电流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sup>
                        </m:s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000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500</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000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，输电线总电阻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Ω</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lgn="dist" eaLnBrk="1"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 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2 000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可知输电线上消耗的电功率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lgn="dist" eaLnBrk="1"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2 000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800 kW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，此时高压输电的输电效率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zh-CN" altLang="zh-CN"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kW</m:t>
                        </m:r>
                        <m:r>
                          <a:rPr lang="zh-CN"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800</m:t>
                        </m:r>
                        <m:r>
                          <m:rPr>
                            <m:sty m:val="p"/>
                          </m:rP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kW</m:t>
                        </m:r>
                      </m:num>
                      <m:den>
                        <m: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i="0">
                            <a:solidFill>
                              <a:srgbClr val="000000"/>
                            </a:solidFill>
                            <a:latin typeface="Cambria Math" panose="02040503050406030204" pitchFamily="18" charset="0"/>
                            <a:ea typeface="宋体" panose="02010600030101010101" pitchFamily="2" charset="-122"/>
                            <a:cs typeface="Times New Roman" panose="02020603050405020304" pitchFamily="18" charset="0"/>
                          </a:rPr>
                          <m:t>kW</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eaLnBrk="1"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txBox="1">
                <a:spLocks noRot="1" noChangeAspect="1" noMove="1" noResize="1" noEditPoints="1" noAdjustHandles="1" noChangeArrowheads="1" noChangeShapeType="1" noTextEdit="1"/>
              </p:cNvSpPr>
              <p:nvPr/>
            </p:nvSpPr>
            <p:spPr bwMode="auto">
              <a:xfrm>
                <a:off x="360854" y="3140968"/>
                <a:ext cx="11485848" cy="3120534"/>
              </a:xfrm>
              <a:prstGeom prst="rect">
                <a:avLst/>
              </a:prstGeom>
              <a:blipFill rotWithShape="1">
                <a:blip r:embed="rId2"/>
                <a:stretch>
                  <a:fillRect l="-2" t="-8" r="1" b="1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6" name="矩形 5"/>
          <p:cNvSpPr/>
          <p:nvPr/>
        </p:nvSpPr>
        <p:spPr>
          <a:xfrm>
            <a:off x="8903518" y="278092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24</a:t>
            </a:r>
            <a:r>
              <a:rPr lang="zh-CN" altLang="zh-CN" sz="2400" b="0">
                <a:solidFill>
                  <a:srgbClr val="000000"/>
                </a:solidFill>
                <a:cs typeface="Times New Roman" panose="02020603050405020304" pitchFamily="18" charset="0"/>
              </a:rPr>
              <a:t>题）</a:t>
            </a:r>
            <a:endParaRPr lang="en-US" altLang="zh-CN" sz="2400" b="0">
              <a:solidFill>
                <a:srgbClr val="000000"/>
              </a:solidFill>
              <a:cs typeface="Times New Roman" panose="02020603050405020304" pitchFamily="18" charset="0"/>
            </a:endParaRPr>
          </a:p>
        </p:txBody>
      </p:sp>
      <p:pic>
        <p:nvPicPr>
          <p:cNvPr id="7" name="gyc498.jpg" descr="id:2147490452;FounderCES"/>
          <p:cNvPicPr/>
          <p:nvPr/>
        </p:nvPicPr>
        <p:blipFill>
          <a:blip r:embed="rId3"/>
          <a:stretch>
            <a:fillRect/>
          </a:stretch>
        </p:blipFill>
        <p:spPr>
          <a:xfrm>
            <a:off x="8255446" y="980728"/>
            <a:ext cx="3705660" cy="1800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1268760"/>
            <a:ext cx="11485848" cy="4178067"/>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t>                      </a:t>
            </a:r>
            <a:r>
              <a:rPr lang="zh-CN" altLang="zh-CN">
                <a:latin typeface="楷体" panose="02010609060101010101" pitchFamily="49" charset="-122"/>
                <a:ea typeface="楷体" panose="02010609060101010101" pitchFamily="49" charset="-122"/>
              </a:rPr>
              <a:t>易错警示解答本题需要掌握控制变量法的应用，熟练应用计算公</a:t>
            </a:r>
            <a:r>
              <a:rPr lang="zh-CN" altLang="zh-CN">
                <a:ea typeface="楷体" panose="02010609060101010101" pitchFamily="49" charset="-122"/>
              </a:rPr>
              <a:t>式</a:t>
            </a:r>
            <a:r>
              <a:rPr lang="en-US" altLang="zh-CN" i="1">
                <a:ea typeface="楷体" panose="02010609060101010101" pitchFamily="49" charset="-122"/>
              </a:rPr>
              <a:t>Q</a:t>
            </a:r>
            <a:r>
              <a:rPr lang="zh-CN" altLang="zh-CN" baseline="-25000">
                <a:latin typeface="楷体" panose="02010609060101010101" pitchFamily="49" charset="-122"/>
                <a:ea typeface="楷体" panose="02010609060101010101" pitchFamily="49" charset="-122"/>
              </a:rPr>
              <a:t>吸</a:t>
            </a:r>
            <a:r>
              <a:rPr lang="zh-CN" altLang="zh-CN">
                <a:latin typeface="楷体" panose="02010609060101010101" pitchFamily="49" charset="-122"/>
                <a:ea typeface="楷体" panose="02010609060101010101" pitchFamily="49" charset="-122"/>
              </a:rPr>
              <a:t>＝</a:t>
            </a:r>
            <a:r>
              <a:rPr lang="en-US" altLang="zh-CN" i="1">
                <a:ea typeface="楷体" panose="02010609060101010101" pitchFamily="49" charset="-122"/>
              </a:rPr>
              <a:t>cm</a:t>
            </a:r>
            <a:r>
              <a:rPr lang="en-US" altLang="zh-CN">
                <a:ea typeface="楷体" panose="02010609060101010101" pitchFamily="49" charset="-122"/>
              </a:rPr>
              <a:t>Δ</a:t>
            </a:r>
            <a:r>
              <a:rPr lang="en-US" altLang="zh-CN" i="1">
                <a:ea typeface="楷体" panose="02010609060101010101" pitchFamily="49" charset="-122"/>
              </a:rPr>
              <a:t>t</a:t>
            </a:r>
            <a:r>
              <a:rPr lang="en-US" altLang="zh-CN">
                <a:latin typeface="楷体" panose="02010609060101010101" pitchFamily="49" charset="-122"/>
                <a:ea typeface="楷体" panose="02010609060101010101" pitchFamily="49" charset="-122"/>
              </a:rPr>
              <a:t>.</a:t>
            </a:r>
            <a:r>
              <a:rPr lang="zh-CN" altLang="zh-CN">
                <a:latin typeface="楷体" panose="02010609060101010101" pitchFamily="49" charset="-122"/>
                <a:ea typeface="楷体" panose="02010609060101010101" pitchFamily="49" charset="-122"/>
              </a:rPr>
              <a:t>另外，需要注意图像中</a:t>
            </a:r>
            <a:r>
              <a:rPr lang="en-US" altLang="zh-CN" i="1">
                <a:ea typeface="楷体" panose="02010609060101010101" pitchFamily="49" charset="-122"/>
              </a:rPr>
              <a:t>Q</a:t>
            </a:r>
            <a:r>
              <a:rPr lang="zh-CN" altLang="zh-CN">
                <a:latin typeface="楷体" panose="02010609060101010101" pitchFamily="49" charset="-122"/>
                <a:ea typeface="楷体" panose="02010609060101010101" pitchFamily="49" charset="-122"/>
              </a:rPr>
              <a:t>的单位包含</a:t>
            </a:r>
            <a:r>
              <a:rPr lang="en-US" altLang="zh-CN">
                <a:latin typeface="楷体" panose="02010609060101010101" pitchFamily="49" charset="-122"/>
                <a:ea typeface="楷体" panose="02010609060101010101" pitchFamily="49" charset="-122"/>
              </a:rPr>
              <a:t>“×</a:t>
            </a:r>
            <a:r>
              <a:rPr lang="en-US" altLang="zh-CN">
                <a:ea typeface="楷体" panose="02010609060101010101" pitchFamily="49" charset="-122"/>
              </a:rPr>
              <a:t>10</a:t>
            </a:r>
            <a:r>
              <a:rPr lang="en-US" altLang="zh-CN" baseline="30000">
                <a:ea typeface="楷体" panose="02010609060101010101" pitchFamily="49" charset="-122"/>
              </a:rPr>
              <a:t>3</a:t>
            </a:r>
            <a:r>
              <a:rPr lang="en-US" altLang="zh-CN">
                <a:latin typeface="楷体" panose="02010609060101010101" pitchFamily="49" charset="-122"/>
                <a:ea typeface="楷体" panose="02010609060101010101" pitchFamily="49" charset="-122"/>
              </a:rPr>
              <a:t>”</a:t>
            </a:r>
            <a:r>
              <a:rPr lang="zh-CN" altLang="zh-CN">
                <a:latin typeface="楷体" panose="02010609060101010101" pitchFamily="49" charset="-122"/>
                <a:ea typeface="楷体" panose="02010609060101010101" pitchFamily="49" charset="-122"/>
              </a:rPr>
              <a:t>，计算时容易出错</a:t>
            </a:r>
            <a:r>
              <a:rPr lang="en-US" altLang="zh-CN">
                <a:latin typeface="楷体" panose="02010609060101010101" pitchFamily="49" charset="-122"/>
                <a:ea typeface="楷体" panose="02010609060101010101" pitchFamily="49" charset="-122"/>
              </a:rPr>
              <a:t>.</a:t>
            </a:r>
          </a:p>
          <a:p>
            <a:pPr eaLnBrk="1">
              <a:spcAft>
                <a:spcPts val="0"/>
              </a:spcAft>
            </a:pPr>
            <a:endParaRPr lang="en-US" altLang="zh-CN">
              <a:latin typeface="楷体" panose="02010609060101010101" pitchFamily="49" charset="-122"/>
              <a:ea typeface="楷体" panose="02010609060101010101" pitchFamily="49" charset="-122"/>
            </a:endParaRPr>
          </a:p>
          <a:p>
            <a:pPr eaLnBrk="1">
              <a:spcAft>
                <a:spcPts val="0"/>
              </a:spcAft>
            </a:pPr>
            <a:endParaRPr lang="en-US" altLang="zh-CN">
              <a:latin typeface="楷体" panose="02010609060101010101" pitchFamily="49" charset="-122"/>
              <a:ea typeface="楷体" panose="02010609060101010101" pitchFamily="49" charset="-122"/>
            </a:endParaRPr>
          </a:p>
          <a:p>
            <a:pPr eaLnBrk="1">
              <a:spcAft>
                <a:spcPts val="0"/>
              </a:spcAft>
            </a:pPr>
            <a:endParaRPr lang="en-US" altLang="zh-CN">
              <a:latin typeface="楷体" panose="02010609060101010101" pitchFamily="49" charset="-122"/>
              <a:ea typeface="楷体" panose="02010609060101010101" pitchFamily="49" charset="-122"/>
            </a:endParaRPr>
          </a:p>
          <a:p>
            <a:pPr eaLnBrk="1">
              <a:spcAft>
                <a:spcPts val="0"/>
              </a:spcAft>
            </a:pPr>
            <a:endParaRPr lang="en-US" altLang="zh-CN">
              <a:latin typeface="楷体" panose="02010609060101010101" pitchFamily="49" charset="-122"/>
              <a:ea typeface="楷体" panose="02010609060101010101" pitchFamily="49" charset="-122"/>
            </a:endParaRPr>
          </a:p>
          <a:p>
            <a:pPr eaLnBrk="1">
              <a:spcAft>
                <a:spcPts val="0"/>
              </a:spcAft>
            </a:pPr>
            <a:endParaRPr lang="zh-CN" altLang="zh-CN">
              <a:latin typeface="楷体" panose="02010609060101010101" pitchFamily="49" charset="-122"/>
              <a:ea typeface="楷体" panose="02010609060101010101" pitchFamily="49" charset="-122"/>
            </a:endParaRPr>
          </a:p>
          <a:p>
            <a:pPr eaLnBrk="1" hangingPunct="0">
              <a:spcAft>
                <a:spcPts val="0"/>
              </a:spcAft>
            </a:pPr>
            <a:endParaRPr lang="zh-CN" altLang="zh-CN" sz="90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49650" y="1268760"/>
            <a:ext cx="1749116" cy="452427"/>
          </a:xfrm>
          <a:prstGeom prst="rect">
            <a:avLst/>
          </a:prstGeom>
        </p:spPr>
      </p:pic>
      <p:pic>
        <p:nvPicPr>
          <p:cNvPr id="5" name="wf9.jpg" descr="id:2147490157;FounderCES"/>
          <p:cNvPicPr/>
          <p:nvPr/>
        </p:nvPicPr>
        <p:blipFill>
          <a:blip r:embed="rId3">
            <a:clrChange>
              <a:clrFrom>
                <a:srgbClr val="FFFFFF"/>
              </a:clrFrom>
              <a:clrTo>
                <a:srgbClr val="FFFFFF">
                  <a:alpha val="0"/>
                </a:srgbClr>
              </a:clrTo>
            </a:clrChange>
          </a:blip>
          <a:stretch>
            <a:fillRect/>
          </a:stretch>
        </p:blipFill>
        <p:spPr>
          <a:xfrm>
            <a:off x="4367014" y="2572487"/>
            <a:ext cx="2475652" cy="2202631"/>
          </a:xfrm>
          <a:prstGeom prst="rect">
            <a:avLst/>
          </a:prstGeom>
        </p:spPr>
      </p:pic>
      <p:sp>
        <p:nvSpPr>
          <p:cNvPr id="6" name="矩形 5"/>
          <p:cNvSpPr/>
          <p:nvPr/>
        </p:nvSpPr>
        <p:spPr>
          <a:xfrm>
            <a:off x="4871070" y="4775118"/>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cs typeface="Times New Roman" panose="02020603050405020304" pitchFamily="18" charset="0"/>
              </a:rPr>
              <a:t>2</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3579"/>
            <a:ext cx="11485848" cy="5719194"/>
          </a:xfrm>
        </p:spPr>
        <p:txBody>
          <a:bodyPr/>
          <a:lstStyle/>
          <a:p>
            <a:pPr>
              <a:lnSpc>
                <a:spcPct val="14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泰安泰山区一模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）春节期间，学校开展了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寻根同源，记住年味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的活动，如图所示是同学们晒的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照片，下列描述正确的是（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图甲中，玉润饱满的黏豆包温度升高时，内能增大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图乙中，刚出锅的馒头入嘴时很烫，是因为馒头含有的热量很高</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图丙中，制作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糖画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时糖粘在玻璃板上，说明分子之间只有引力</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图丁中，我们在厨房以外的房间可以闻到刚煮好的豆浆香味，这是扩散现象</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lnSpc>
                <a:spcPct val="140000"/>
              </a:lnSpc>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lnSpc>
                <a:spcPct val="140000"/>
              </a:lnSpc>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p>
          <a:p>
            <a:pPr hangingPunct="0">
              <a:lnSpc>
                <a:spcPct val="140000"/>
              </a:lnSpc>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89a.jpg" descr="id:2147490199;FounderCES"/>
          <p:cNvPicPr/>
          <p:nvPr/>
        </p:nvPicPr>
        <p:blipFill>
          <a:blip r:embed="rId2"/>
          <a:stretch>
            <a:fillRect/>
          </a:stretch>
        </p:blipFill>
        <p:spPr>
          <a:xfrm>
            <a:off x="2431424" y="4469928"/>
            <a:ext cx="1800200" cy="1052601"/>
          </a:xfrm>
          <a:prstGeom prst="rect">
            <a:avLst/>
          </a:prstGeom>
        </p:spPr>
      </p:pic>
      <p:pic>
        <p:nvPicPr>
          <p:cNvPr id="4" name="gyc489b.jpg" descr="id:2147490206;FounderCES"/>
          <p:cNvPicPr/>
          <p:nvPr/>
        </p:nvPicPr>
        <p:blipFill>
          <a:blip r:embed="rId3"/>
          <a:stretch>
            <a:fillRect/>
          </a:stretch>
        </p:blipFill>
        <p:spPr>
          <a:xfrm>
            <a:off x="4857620" y="4513906"/>
            <a:ext cx="1656184" cy="1064547"/>
          </a:xfrm>
          <a:prstGeom prst="rect">
            <a:avLst/>
          </a:prstGeom>
        </p:spPr>
      </p:pic>
      <p:pic>
        <p:nvPicPr>
          <p:cNvPr id="5" name="gyc489c.jpg" descr="id:2147490213;FounderCES"/>
          <p:cNvPicPr/>
          <p:nvPr/>
        </p:nvPicPr>
        <p:blipFill>
          <a:blip r:embed="rId4"/>
          <a:stretch>
            <a:fillRect/>
          </a:stretch>
        </p:blipFill>
        <p:spPr>
          <a:xfrm>
            <a:off x="7074530" y="4525819"/>
            <a:ext cx="1789250" cy="1069987"/>
          </a:xfrm>
          <a:prstGeom prst="rect">
            <a:avLst/>
          </a:prstGeom>
        </p:spPr>
      </p:pic>
      <p:pic>
        <p:nvPicPr>
          <p:cNvPr id="6" name="gyc489d.jpg" descr="id:2147490220;FounderCES"/>
          <p:cNvPicPr/>
          <p:nvPr/>
        </p:nvPicPr>
        <p:blipFill>
          <a:blip r:embed="rId5"/>
          <a:stretch>
            <a:fillRect/>
          </a:stretch>
        </p:blipFill>
        <p:spPr>
          <a:xfrm>
            <a:off x="9381192" y="4525819"/>
            <a:ext cx="1933266" cy="1141996"/>
          </a:xfrm>
          <a:prstGeom prst="rect">
            <a:avLst/>
          </a:prstGeom>
        </p:spPr>
      </p:pic>
      <p:sp>
        <p:nvSpPr>
          <p:cNvPr id="7" name="矩形 6"/>
          <p:cNvSpPr/>
          <p:nvPr/>
        </p:nvSpPr>
        <p:spPr>
          <a:xfrm>
            <a:off x="3021069" y="5511464"/>
            <a:ext cx="526926"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8" name="矩形 7"/>
          <p:cNvSpPr/>
          <p:nvPr/>
        </p:nvSpPr>
        <p:spPr>
          <a:xfrm>
            <a:off x="5525554" y="5578453"/>
            <a:ext cx="526926"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p>
        </p:txBody>
      </p:sp>
      <p:sp>
        <p:nvSpPr>
          <p:cNvPr id="9" name="矩形 8"/>
          <p:cNvSpPr/>
          <p:nvPr/>
        </p:nvSpPr>
        <p:spPr>
          <a:xfrm>
            <a:off x="7766576" y="5522529"/>
            <a:ext cx="526926"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丙</a:t>
            </a:r>
          </a:p>
        </p:txBody>
      </p:sp>
      <p:sp>
        <p:nvSpPr>
          <p:cNvPr id="10" name="矩形 9"/>
          <p:cNvSpPr/>
          <p:nvPr/>
        </p:nvSpPr>
        <p:spPr>
          <a:xfrm>
            <a:off x="10193057" y="5607379"/>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丁</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1" name="矩形 10"/>
          <p:cNvSpPr/>
          <p:nvPr/>
        </p:nvSpPr>
        <p:spPr>
          <a:xfrm>
            <a:off x="6130183" y="5965436"/>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cs typeface="Times New Roman" panose="02020603050405020304" pitchFamily="18" charset="0"/>
              </a:rPr>
              <a:t>3</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pic>
        <p:nvPicPr>
          <p:cNvPr id="12" name="图片 11"/>
          <p:cNvPicPr>
            <a:picLocks noChangeAspect="1"/>
          </p:cNvPicPr>
          <p:nvPr/>
        </p:nvPicPr>
        <p:blipFill>
          <a:blip r:embed="rId6"/>
          <a:stretch>
            <a:fillRect/>
          </a:stretch>
        </p:blipFill>
        <p:spPr>
          <a:xfrm>
            <a:off x="902004" y="886683"/>
            <a:ext cx="3826219" cy="367035"/>
          </a:xfrm>
          <a:prstGeom prst="rect">
            <a:avLst/>
          </a:prstGeom>
        </p:spPr>
      </p:pic>
      <p:sp>
        <p:nvSpPr>
          <p:cNvPr id="14" name="矩形 13"/>
          <p:cNvSpPr/>
          <p:nvPr/>
        </p:nvSpPr>
        <p:spPr>
          <a:xfrm>
            <a:off x="1198662" y="1862076"/>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2862322"/>
          </a:xfrm>
        </p:spPr>
        <p:txBody>
          <a:bodyPr/>
          <a:lstStyle/>
          <a:p>
            <a:pPr hangingPunct="0">
              <a:spcAft>
                <a:spcPts val="0"/>
              </a:spcAft>
            </a:pP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玉润饱满的黏豆包温度升高时，吸收热量，内能增大，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正确；热量是一个过程量，不能说馒头含有热量，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错误；制作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糖画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时糖粘在玻璃板上，说明分子之间有引力，此时分子间的斥力同样存在，只是斥力小于引力，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错误；刚煮好的豆浆我们在厨房以外的房间可以闻到香味，是香味分子在空气中发生扩散现象，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89a.jpg" descr="id:2147490199;FounderCES"/>
          <p:cNvPicPr/>
          <p:nvPr/>
        </p:nvPicPr>
        <p:blipFill>
          <a:blip r:embed="rId2"/>
          <a:stretch>
            <a:fillRect/>
          </a:stretch>
        </p:blipFill>
        <p:spPr>
          <a:xfrm>
            <a:off x="1558702" y="3933056"/>
            <a:ext cx="1800200" cy="1052601"/>
          </a:xfrm>
          <a:prstGeom prst="rect">
            <a:avLst/>
          </a:prstGeom>
        </p:spPr>
      </p:pic>
      <p:pic>
        <p:nvPicPr>
          <p:cNvPr id="4" name="gyc489b.jpg" descr="id:2147490206;FounderCES"/>
          <p:cNvPicPr/>
          <p:nvPr/>
        </p:nvPicPr>
        <p:blipFill>
          <a:blip r:embed="rId3"/>
          <a:stretch>
            <a:fillRect/>
          </a:stretch>
        </p:blipFill>
        <p:spPr>
          <a:xfrm>
            <a:off x="3984898" y="3977034"/>
            <a:ext cx="1656184" cy="1064547"/>
          </a:xfrm>
          <a:prstGeom prst="rect">
            <a:avLst/>
          </a:prstGeom>
        </p:spPr>
      </p:pic>
      <p:pic>
        <p:nvPicPr>
          <p:cNvPr id="5" name="gyc489c.jpg" descr="id:2147490213;FounderCES"/>
          <p:cNvPicPr/>
          <p:nvPr/>
        </p:nvPicPr>
        <p:blipFill>
          <a:blip r:embed="rId4"/>
          <a:stretch>
            <a:fillRect/>
          </a:stretch>
        </p:blipFill>
        <p:spPr>
          <a:xfrm>
            <a:off x="6201808" y="3988947"/>
            <a:ext cx="1789250" cy="1069987"/>
          </a:xfrm>
          <a:prstGeom prst="rect">
            <a:avLst/>
          </a:prstGeom>
        </p:spPr>
      </p:pic>
      <p:pic>
        <p:nvPicPr>
          <p:cNvPr id="6" name="gyc489d.jpg" descr="id:2147490220;FounderCES"/>
          <p:cNvPicPr/>
          <p:nvPr/>
        </p:nvPicPr>
        <p:blipFill>
          <a:blip r:embed="rId5"/>
          <a:stretch>
            <a:fillRect/>
          </a:stretch>
        </p:blipFill>
        <p:spPr>
          <a:xfrm>
            <a:off x="8508470" y="3988947"/>
            <a:ext cx="1933266" cy="1141996"/>
          </a:xfrm>
          <a:prstGeom prst="rect">
            <a:avLst/>
          </a:prstGeom>
        </p:spPr>
      </p:pic>
      <p:sp>
        <p:nvSpPr>
          <p:cNvPr id="7" name="矩形 6"/>
          <p:cNvSpPr/>
          <p:nvPr/>
        </p:nvSpPr>
        <p:spPr>
          <a:xfrm>
            <a:off x="2148347" y="4974592"/>
            <a:ext cx="526926"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p>
        </p:txBody>
      </p:sp>
      <p:sp>
        <p:nvSpPr>
          <p:cNvPr id="8" name="矩形 7"/>
          <p:cNvSpPr/>
          <p:nvPr/>
        </p:nvSpPr>
        <p:spPr>
          <a:xfrm>
            <a:off x="4652832" y="5041581"/>
            <a:ext cx="526926"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p>
        </p:txBody>
      </p:sp>
      <p:sp>
        <p:nvSpPr>
          <p:cNvPr id="9" name="矩形 8"/>
          <p:cNvSpPr/>
          <p:nvPr/>
        </p:nvSpPr>
        <p:spPr>
          <a:xfrm>
            <a:off x="6893854" y="4985657"/>
            <a:ext cx="526926"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丙</a:t>
            </a:r>
          </a:p>
        </p:txBody>
      </p:sp>
      <p:sp>
        <p:nvSpPr>
          <p:cNvPr id="10" name="矩形 9"/>
          <p:cNvSpPr/>
          <p:nvPr/>
        </p:nvSpPr>
        <p:spPr>
          <a:xfrm>
            <a:off x="9320335" y="5070507"/>
            <a:ext cx="492443"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丁</a:t>
            </a:r>
            <a:endParaRPr lang="en-US"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1" name="矩形 10"/>
          <p:cNvSpPr/>
          <p:nvPr/>
        </p:nvSpPr>
        <p:spPr>
          <a:xfrm>
            <a:off x="5251976" y="5517232"/>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cs typeface="Times New Roman" panose="02020603050405020304" pitchFamily="18" charset="0"/>
              </a:rPr>
              <a:t>3</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4152"/>
            <a:ext cx="11485848" cy="4524315"/>
          </a:xfrm>
        </p:spPr>
        <p:txBody>
          <a:bodyPr/>
          <a:lstStyle/>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分，我国在西昌卫星发射中心使用长征三号乙运载火箭，成功将通信技术试验卫星十四号发射升空，卫星顺利进入预定轨道，发射任务获得圆满成功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下列关于火箭发射的说法中正确的是（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火箭发射时出现的大量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白气</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是汽化现象</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火箭点火加速升空时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将机械能转化为内能</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火箭的燃料燃烧时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质量减小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热值不变</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燃料充分燃烧时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火箭发动机的效率可以达到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490.jpg" descr="id:2147490262;FounderCES"/>
          <p:cNvPicPr/>
          <p:nvPr/>
        </p:nvPicPr>
        <p:blipFill>
          <a:blip r:embed="rId2"/>
          <a:stretch>
            <a:fillRect/>
          </a:stretch>
        </p:blipFill>
        <p:spPr>
          <a:xfrm>
            <a:off x="8687494" y="2996952"/>
            <a:ext cx="1944216" cy="2232248"/>
          </a:xfrm>
          <a:prstGeom prst="rect">
            <a:avLst/>
          </a:prstGeom>
        </p:spPr>
      </p:pic>
      <p:sp>
        <p:nvSpPr>
          <p:cNvPr id="5" name="矩形 4"/>
          <p:cNvSpPr/>
          <p:nvPr/>
        </p:nvSpPr>
        <p:spPr>
          <a:xfrm>
            <a:off x="8874918" y="508500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a:t>
            </a:r>
            <a:r>
              <a:rPr lang="zh-CN" altLang="zh-CN" sz="2400" b="0">
                <a:solidFill>
                  <a:srgbClr val="000000"/>
                </a:solidFill>
                <a:latin typeface="宋体" panose="02010600030101010101" pitchFamily="2" charset="-122"/>
                <a:cs typeface="Times New Roman" panose="02020603050405020304" pitchFamily="18" charset="0"/>
              </a:rPr>
              <a:t>第</a:t>
            </a:r>
            <a:r>
              <a:rPr lang="en-US" altLang="zh-CN" sz="2400" b="0">
                <a:solidFill>
                  <a:srgbClr val="000000"/>
                </a:solidFill>
                <a:latin typeface="+mn-lt"/>
                <a:cs typeface="Times New Roman" panose="02020603050405020304" pitchFamily="18" charset="0"/>
              </a:rPr>
              <a:t>4</a:t>
            </a:r>
            <a:r>
              <a:rPr lang="zh-CN" altLang="zh-CN" sz="2400" b="0">
                <a:solidFill>
                  <a:srgbClr val="000000"/>
                </a:solidFill>
                <a:latin typeface="宋体" panose="02010600030101010101" pitchFamily="2" charset="-122"/>
                <a:cs typeface="Times New Roman" panose="02020603050405020304" pitchFamily="18" charset="0"/>
              </a:rPr>
              <a:t>题</a:t>
            </a:r>
            <a:r>
              <a:rPr lang="zh-CN" altLang="zh-CN" sz="2400" b="0">
                <a:solidFill>
                  <a:srgbClr val="000000"/>
                </a:solidFill>
                <a:cs typeface="Times New Roman" panose="02020603050405020304" pitchFamily="18" charset="0"/>
              </a:rPr>
              <a:t>）</a:t>
            </a:r>
            <a:endParaRPr lang="en-US" altLang="zh-CN" sz="2400" b="0">
              <a:solidFill>
                <a:srgbClr val="000000"/>
              </a:solidFill>
              <a:cs typeface="Times New Roman" panose="02020603050405020304" pitchFamily="18" charset="0"/>
            </a:endParaRPr>
          </a:p>
        </p:txBody>
      </p:sp>
      <p:pic>
        <p:nvPicPr>
          <p:cNvPr id="7" name="图片 6"/>
          <p:cNvPicPr>
            <a:picLocks noChangeAspect="1"/>
          </p:cNvPicPr>
          <p:nvPr/>
        </p:nvPicPr>
        <p:blipFill>
          <a:blip r:embed="rId3"/>
          <a:stretch>
            <a:fillRect/>
          </a:stretch>
        </p:blipFill>
        <p:spPr>
          <a:xfrm>
            <a:off x="766614" y="1196752"/>
            <a:ext cx="4773737" cy="344188"/>
          </a:xfrm>
          <a:prstGeom prst="rect">
            <a:avLst/>
          </a:prstGeom>
        </p:spPr>
      </p:pic>
      <p:sp>
        <p:nvSpPr>
          <p:cNvPr id="6" name="矩形 5"/>
          <p:cNvSpPr/>
          <p:nvPr/>
        </p:nvSpPr>
        <p:spPr>
          <a:xfrm>
            <a:off x="1126654" y="2780928"/>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1">
  <a:themeElements>
    <a:clrScheme name="自定义 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4782BC"/>
      </a:hlink>
      <a:folHlink>
        <a:srgbClr val="4682BC"/>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10049</Words>
  <Application>Microsoft Office PowerPoint</Application>
  <PresentationFormat>自定义</PresentationFormat>
  <Paragraphs>309</Paragraphs>
  <Slides>57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57</vt:i4>
      </vt:variant>
    </vt:vector>
  </HeadingPairs>
  <TitlesOfParts>
    <vt:vector size="67" baseType="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673</cp:revision>
  <dcterms:created xsi:type="dcterms:W3CDTF">2020-11-06T05:24:00Z</dcterms:created>
  <dcterms:modified xsi:type="dcterms:W3CDTF">2025-09-18T01:03:59Z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663C1356529E484B9D123BC49D300461_12</vt:lpwstr>
  </property>
</Properties>
</file>